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9"/>
  </p:notesMasterIdLst>
  <p:sldIdLst>
    <p:sldId id="256" r:id="rId2"/>
    <p:sldId id="285" r:id="rId3"/>
    <p:sldId id="282" r:id="rId4"/>
    <p:sldId id="286" r:id="rId5"/>
    <p:sldId id="288" r:id="rId6"/>
    <p:sldId id="287" r:id="rId7"/>
    <p:sldId id="297" r:id="rId8"/>
    <p:sldId id="298" r:id="rId9"/>
    <p:sldId id="300" r:id="rId10"/>
    <p:sldId id="283" r:id="rId11"/>
    <p:sldId id="299" r:id="rId12"/>
    <p:sldId id="292" r:id="rId13"/>
    <p:sldId id="289" r:id="rId14"/>
    <p:sldId id="290" r:id="rId15"/>
    <p:sldId id="291" r:id="rId16"/>
    <p:sldId id="293" r:id="rId17"/>
    <p:sldId id="295" r:id="rId18"/>
    <p:sldId id="294" r:id="rId19"/>
    <p:sldId id="296" r:id="rId20"/>
    <p:sldId id="303" r:id="rId21"/>
    <p:sldId id="304" r:id="rId22"/>
    <p:sldId id="305" r:id="rId23"/>
    <p:sldId id="306" r:id="rId24"/>
    <p:sldId id="307" r:id="rId25"/>
    <p:sldId id="308" r:id="rId26"/>
    <p:sldId id="309" r:id="rId27"/>
    <p:sldId id="310" r:id="rId28"/>
    <p:sldId id="311" r:id="rId29"/>
    <p:sldId id="312" r:id="rId30"/>
    <p:sldId id="313" r:id="rId31"/>
    <p:sldId id="314" r:id="rId32"/>
    <p:sldId id="315" r:id="rId33"/>
    <p:sldId id="301" r:id="rId34"/>
    <p:sldId id="317" r:id="rId35"/>
    <p:sldId id="325" r:id="rId36"/>
    <p:sldId id="326" r:id="rId37"/>
    <p:sldId id="330" r:id="rId38"/>
    <p:sldId id="327" r:id="rId39"/>
    <p:sldId id="340" r:id="rId40"/>
    <p:sldId id="318" r:id="rId41"/>
    <p:sldId id="328" r:id="rId42"/>
    <p:sldId id="329" r:id="rId43"/>
    <p:sldId id="331" r:id="rId44"/>
    <p:sldId id="332" r:id="rId45"/>
    <p:sldId id="341" r:id="rId46"/>
    <p:sldId id="319" r:id="rId47"/>
    <p:sldId id="333" r:id="rId48"/>
    <p:sldId id="334" r:id="rId49"/>
    <p:sldId id="335" r:id="rId50"/>
    <p:sldId id="336" r:id="rId51"/>
    <p:sldId id="321" r:id="rId52"/>
    <p:sldId id="323" r:id="rId53"/>
    <p:sldId id="324" r:id="rId54"/>
    <p:sldId id="337" r:id="rId55"/>
    <p:sldId id="338" r:id="rId56"/>
    <p:sldId id="339" r:id="rId57"/>
    <p:sldId id="320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19"/>
    <p:restoredTop sz="85659"/>
  </p:normalViewPr>
  <p:slideViewPr>
    <p:cSldViewPr snapToGrid="0" snapToObjects="1">
      <p:cViewPr varScale="1">
        <p:scale>
          <a:sx n="51" d="100"/>
          <a:sy n="51" d="100"/>
        </p:scale>
        <p:origin x="22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DAE968-F395-F64D-B9D6-A23540624BA1}" type="datetimeFigureOut">
              <a:rPr lang="en-US" smtClean="0"/>
              <a:t>4/20/17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0F545D-1F40-9D43-9A26-EF79497E0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33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1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369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33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48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648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7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273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64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272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152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B77E1-D6CA-674E-8E17-659716630509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41E03-23DB-CF48-9B0A-A4CD2D70B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64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iquify.eu/project/HoughTransform/)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3" Type="http://schemas.openxmlformats.org/officeDocument/2006/relationships/image" Target="../media/image3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5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Relationship Id="rId3" Type="http://schemas.openxmlformats.org/officeDocument/2006/relationships/image" Target="../media/image4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4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naftaliharris.com/blog/visualizing-k-means-clustering/" TargetMode="Externa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14438"/>
            <a:ext cx="9144000" cy="2387600"/>
          </a:xfrm>
        </p:spPr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Clustering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2745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Variants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K-</a:t>
            </a:r>
            <a:r>
              <a:rPr lang="en-US" dirty="0" err="1" smtClean="0"/>
              <a:t>medoids</a:t>
            </a:r>
            <a:endParaRPr lang="en-US" dirty="0" smtClean="0"/>
          </a:p>
          <a:p>
            <a:pPr lvl="1"/>
            <a:r>
              <a:rPr lang="en-US" dirty="0"/>
              <a:t>uses the </a:t>
            </a:r>
            <a:r>
              <a:rPr lang="en-US" dirty="0" err="1" smtClean="0"/>
              <a:t>medoid</a:t>
            </a:r>
            <a:r>
              <a:rPr lang="en-US" dirty="0" smtClean="0"/>
              <a:t> </a:t>
            </a:r>
            <a:r>
              <a:rPr lang="en-US" dirty="0"/>
              <a:t>instead of the mean</a:t>
            </a:r>
          </a:p>
          <a:p>
            <a:endParaRPr lang="en-US" dirty="0" smtClean="0"/>
          </a:p>
          <a:p>
            <a:r>
              <a:rPr lang="en-US" dirty="0" smtClean="0"/>
              <a:t>K-means ++</a:t>
            </a:r>
          </a:p>
          <a:p>
            <a:pPr lvl="1"/>
            <a:r>
              <a:rPr lang="en-US" dirty="0"/>
              <a:t>chooses initial centers in a way that gives a provable upper bound on the WCSS objective.</a:t>
            </a:r>
            <a:endParaRPr lang="en-US" dirty="0" smtClean="0"/>
          </a:p>
          <a:p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01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K-means/clustering Applications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Gap or </a:t>
            </a:r>
            <a:r>
              <a:rPr lang="en-US" dirty="0" smtClean="0"/>
              <a:t>other </a:t>
            </a:r>
            <a:r>
              <a:rPr lang="en-US" dirty="0"/>
              <a:t>garment </a:t>
            </a:r>
            <a:r>
              <a:rPr lang="en-US" dirty="0" smtClean="0"/>
              <a:t>companies design the small size, medium size, large size.</a:t>
            </a:r>
          </a:p>
          <a:p>
            <a:r>
              <a:rPr lang="en-US" dirty="0" smtClean="0"/>
              <a:t>Cluster traffic conditions to discretize traffic flow.</a:t>
            </a:r>
          </a:p>
          <a:p>
            <a:r>
              <a:rPr lang="en-US" dirty="0" smtClean="0"/>
              <a:t>Compress color image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56319"/>
            <a:ext cx="12192000" cy="274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74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 partition vs. Soft/fuzzy </a:t>
            </a:r>
            <a:r>
              <a:rPr lang="en-US" dirty="0"/>
              <a:t>p</a:t>
            </a:r>
            <a:r>
              <a:rPr lang="en-US" dirty="0" smtClean="0"/>
              <a:t>artition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 partition:</a:t>
            </a:r>
          </a:p>
          <a:p>
            <a:pPr lvl="1"/>
            <a:r>
              <a:rPr lang="en-US" dirty="0" smtClean="0"/>
              <a:t>K-means</a:t>
            </a:r>
          </a:p>
          <a:p>
            <a:pPr lvl="1"/>
            <a:r>
              <a:rPr lang="en-US" dirty="0" smtClean="0"/>
              <a:t>K-</a:t>
            </a:r>
            <a:r>
              <a:rPr lang="en-US" dirty="0" err="1" smtClean="0"/>
              <a:t>medoids</a:t>
            </a:r>
            <a:r>
              <a:rPr lang="en-US" dirty="0" smtClean="0"/>
              <a:t> 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Soft </a:t>
            </a:r>
            <a:r>
              <a:rPr lang="en-US" dirty="0"/>
              <a:t>partition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Fuzzy C-means</a:t>
            </a:r>
          </a:p>
          <a:p>
            <a:pPr lvl="1"/>
            <a:r>
              <a:rPr lang="en-US" dirty="0" smtClean="0"/>
              <a:t>Gustafson-Kessel</a:t>
            </a:r>
          </a:p>
          <a:p>
            <a:pPr lvl="1"/>
            <a:r>
              <a:rPr lang="en-US" dirty="0" smtClean="0"/>
              <a:t>Gath-</a:t>
            </a:r>
            <a:r>
              <a:rPr lang="en-US" dirty="0" err="1" smtClean="0"/>
              <a:t>Geva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5719093"/>
              </p:ext>
            </p:extLst>
          </p:nvPr>
        </p:nvGraphicFramePr>
        <p:xfrm>
          <a:off x="4658262" y="1825625"/>
          <a:ext cx="529470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70010"/>
                <a:gridCol w="1259456"/>
                <a:gridCol w="1141562"/>
                <a:gridCol w="1323676"/>
              </a:tblGrid>
              <a:tr h="323674">
                <a:tc>
                  <a:txBody>
                    <a:bodyPr/>
                    <a:lstStyle/>
                    <a:p>
                      <a:r>
                        <a:rPr lang="en-US" dirty="0" smtClean="0"/>
                        <a:t>membership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cluster3</a:t>
                      </a:r>
                      <a:endParaRPr lang="en-US" dirty="0"/>
                    </a:p>
                  </a:txBody>
                  <a:tcPr/>
                </a:tc>
              </a:tr>
              <a:tr h="323674">
                <a:tc>
                  <a:txBody>
                    <a:bodyPr/>
                    <a:lstStyle/>
                    <a:p>
                      <a:r>
                        <a:rPr lang="en-US" dirty="0" smtClean="0"/>
                        <a:t>point1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674">
                <a:tc>
                  <a:txBody>
                    <a:bodyPr/>
                    <a:lstStyle/>
                    <a:p>
                      <a:r>
                        <a:rPr lang="en-US" dirty="0" smtClean="0"/>
                        <a:t>point2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6288508"/>
              </p:ext>
            </p:extLst>
          </p:nvPr>
        </p:nvGraphicFramePr>
        <p:xfrm>
          <a:off x="4658262" y="3651549"/>
          <a:ext cx="529470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70010"/>
                <a:gridCol w="1259456"/>
                <a:gridCol w="1141562"/>
                <a:gridCol w="1323676"/>
              </a:tblGrid>
              <a:tr h="323674">
                <a:tc>
                  <a:txBody>
                    <a:bodyPr/>
                    <a:lstStyle/>
                    <a:p>
                      <a:r>
                        <a:rPr lang="en-US" dirty="0" smtClean="0"/>
                        <a:t>membership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cluster3</a:t>
                      </a:r>
                      <a:endParaRPr lang="en-US" dirty="0"/>
                    </a:p>
                  </a:txBody>
                  <a:tcPr/>
                </a:tc>
              </a:tr>
              <a:tr h="323674">
                <a:tc>
                  <a:txBody>
                    <a:bodyPr/>
                    <a:lstStyle/>
                    <a:p>
                      <a:r>
                        <a:rPr lang="en-US" dirty="0" smtClean="0"/>
                        <a:t>point1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674">
                <a:tc>
                  <a:txBody>
                    <a:bodyPr/>
                    <a:lstStyle/>
                    <a:p>
                      <a:r>
                        <a:rPr lang="en-US" dirty="0" smtClean="0"/>
                        <a:t>point2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6206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984" y="1824113"/>
            <a:ext cx="5915756" cy="42206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901" y="1824112"/>
            <a:ext cx="5303785" cy="422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701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376" y="519642"/>
            <a:ext cx="10515600" cy="1325563"/>
          </a:xfrm>
        </p:spPr>
        <p:txBody>
          <a:bodyPr/>
          <a:lstStyle/>
          <a:p>
            <a:r>
              <a:rPr lang="en-US" dirty="0" smtClean="0"/>
              <a:t>K-</a:t>
            </a:r>
            <a:r>
              <a:rPr lang="en-US" dirty="0" err="1" smtClean="0"/>
              <a:t>medoids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55" y="1966823"/>
            <a:ext cx="5332728" cy="4204226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176" y="1966823"/>
            <a:ext cx="5408620" cy="420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09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Fuzzy C-means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61" y="1977653"/>
            <a:ext cx="5390290" cy="4143854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166" y="2262324"/>
            <a:ext cx="5203220" cy="357451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102525" y="1137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MSS10" charset="0"/>
              </a:rPr>
              <a:t>The algorithm can only detect clusters with </a:t>
            </a:r>
            <a:r>
              <a:rPr lang="en-US">
                <a:latin typeface="CMSS10" charset="0"/>
              </a:rPr>
              <a:t>circle </a:t>
            </a:r>
            <a:r>
              <a:rPr lang="en-US" smtClean="0">
                <a:latin typeface="CMSS10" charset="0"/>
              </a:rPr>
              <a:t>shape.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332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Gustafson-Kessel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36" y="1914974"/>
            <a:ext cx="5326664" cy="412351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159" y="2208272"/>
            <a:ext cx="4999982" cy="353691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363141" y="97998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MSS10" charset="0"/>
              </a:rPr>
              <a:t>GK algorithm can find only clusters with approximately equal volumes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88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FCM (left) vs. GK (right)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40" y="1827614"/>
            <a:ext cx="5335152" cy="4297141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757" y="1827614"/>
            <a:ext cx="5363835" cy="42709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73013" y="6261681"/>
            <a:ext cx="609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FCM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324292" y="613689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28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Gath-</a:t>
            </a:r>
            <a:r>
              <a:rPr lang="en-US" dirty="0" err="1" smtClean="0"/>
              <a:t>Geva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91654"/>
            <a:ext cx="5581316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355" y="2265949"/>
            <a:ext cx="5038690" cy="36093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00754" y="80522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MSS10" charset="0"/>
              </a:rPr>
              <a:t>is able to detect clusters of varying shapes, sizes and densities</a:t>
            </a:r>
            <a:br>
              <a:rPr lang="en-US" dirty="0">
                <a:latin typeface="CMSS10" charset="0"/>
              </a:rPr>
            </a:b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600754" y="121242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MSS10" charset="0"/>
              </a:rPr>
              <a:t>This algorithm is less robust in the sense that it needs a good initialization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10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by rule-based scanning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Hierarchical clustering </a:t>
            </a:r>
          </a:p>
          <a:p>
            <a:pPr marL="685800" lvl="2">
              <a:spcBef>
                <a:spcPts val="1000"/>
              </a:spcBef>
            </a:pPr>
            <a:r>
              <a:rPr lang="en-US" dirty="0"/>
              <a:t>Top-down / </a:t>
            </a:r>
            <a:r>
              <a:rPr lang="en-US" dirty="0" smtClean="0"/>
              <a:t>bottom-up</a:t>
            </a:r>
          </a:p>
          <a:p>
            <a:pPr marL="685800" lvl="2">
              <a:spcBef>
                <a:spcPts val="1000"/>
              </a:spcBef>
            </a:pPr>
            <a:endParaRPr lang="en-US" dirty="0"/>
          </a:p>
          <a:p>
            <a:r>
              <a:rPr lang="en-US" dirty="0" smtClean="0"/>
              <a:t>single-link</a:t>
            </a:r>
          </a:p>
          <a:p>
            <a:r>
              <a:rPr lang="en-US" dirty="0" smtClean="0"/>
              <a:t>Rule:</a:t>
            </a:r>
          </a:p>
          <a:p>
            <a:pPr lvl="1"/>
            <a:r>
              <a:rPr lang="en-US" dirty="0" smtClean="0"/>
              <a:t>Each point belongs to its own cluster – start point</a:t>
            </a:r>
          </a:p>
          <a:p>
            <a:pPr lvl="1"/>
            <a:r>
              <a:rPr lang="en-US" dirty="0" smtClean="0"/>
              <a:t>Each step merge two closest clusters</a:t>
            </a:r>
            <a:endParaRPr lang="en-US" dirty="0"/>
          </a:p>
          <a:p>
            <a:pPr marL="685800" lvl="2">
              <a:spcBef>
                <a:spcPts val="1000"/>
              </a:spcBef>
            </a:pPr>
            <a:r>
              <a:rPr lang="en-US" dirty="0"/>
              <a:t>Distance between two clusters set equal to the </a:t>
            </a:r>
            <a:r>
              <a:rPr lang="en-US" i="1" dirty="0"/>
              <a:t>minimum</a:t>
            </a:r>
            <a:r>
              <a:rPr lang="en-US" dirty="0"/>
              <a:t> of distances between all instances</a:t>
            </a:r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4371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learning vs unsupervised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With labels – supervised </a:t>
            </a:r>
          </a:p>
          <a:p>
            <a:pPr lvl="1"/>
            <a:r>
              <a:rPr lang="en-US" dirty="0" smtClean="0"/>
              <a:t>Classification</a:t>
            </a:r>
          </a:p>
          <a:p>
            <a:pPr lvl="1"/>
            <a:r>
              <a:rPr lang="en-US" dirty="0" smtClean="0"/>
              <a:t>Regression</a:t>
            </a:r>
          </a:p>
          <a:p>
            <a:endParaRPr lang="en-US" dirty="0" smtClean="0"/>
          </a:p>
          <a:p>
            <a:r>
              <a:rPr lang="en-US" dirty="0" smtClean="0"/>
              <a:t>No labels – unsupervised </a:t>
            </a:r>
          </a:p>
          <a:p>
            <a:pPr lvl="1"/>
            <a:r>
              <a:rPr lang="en-US" dirty="0" smtClean="0"/>
              <a:t>Clustering</a:t>
            </a:r>
          </a:p>
          <a:p>
            <a:pPr lvl="1"/>
            <a:r>
              <a:rPr lang="en-US" dirty="0" smtClean="0"/>
              <a:t>Anomaly detection</a:t>
            </a:r>
          </a:p>
          <a:p>
            <a:pPr lvl="1"/>
            <a:r>
              <a:rPr lang="en-US" dirty="0" smtClean="0"/>
              <a:t>Reinforcement learning</a:t>
            </a:r>
          </a:p>
          <a:p>
            <a:pPr lvl="1"/>
            <a:r>
              <a:rPr lang="en-US" dirty="0" smtClean="0"/>
              <a:t>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222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Single-link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438400" y="2895600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2438400" y="4724400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2667000" y="4191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A</a:t>
            </a:r>
            <a:endParaRPr lang="en-US" sz="1200" dirty="0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048000" y="40386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B</a:t>
            </a:r>
            <a:endParaRPr lang="en-US" sz="1200" dirty="0"/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3581400" y="3810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C</a:t>
            </a:r>
            <a:endParaRPr lang="en-US" sz="1200" dirty="0"/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5486400" y="4191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G</a:t>
            </a:r>
            <a:endParaRPr lang="en-US" sz="1200" dirty="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6096000" y="35814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12" name="Oval 11"/>
          <p:cNvSpPr>
            <a:spLocks noChangeArrowheads="1"/>
          </p:cNvSpPr>
          <p:nvPr/>
        </p:nvSpPr>
        <p:spPr bwMode="auto">
          <a:xfrm>
            <a:off x="4343400" y="35814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D</a:t>
            </a:r>
            <a:endParaRPr lang="en-US" sz="1200" dirty="0"/>
          </a:p>
        </p:txBody>
      </p:sp>
      <p:sp>
        <p:nvSpPr>
          <p:cNvPr id="13" name="Oval 12"/>
          <p:cNvSpPr>
            <a:spLocks noChangeArrowheads="1"/>
          </p:cNvSpPr>
          <p:nvPr/>
        </p:nvSpPr>
        <p:spPr bwMode="auto">
          <a:xfrm>
            <a:off x="5181600" y="3429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83620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Single-link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Line 4"/>
          <p:cNvSpPr>
            <a:spLocks noChangeShapeType="1"/>
          </p:cNvSpPr>
          <p:nvPr/>
        </p:nvSpPr>
        <p:spPr bwMode="auto">
          <a:xfrm flipV="1">
            <a:off x="2438400" y="2895600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2438400" y="4724400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2667000" y="4191000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A</a:t>
            </a:r>
            <a:endParaRPr lang="en-US" sz="1200" dirty="0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3048000" y="4038600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B</a:t>
            </a:r>
            <a:endParaRPr lang="en-US" sz="1200" dirty="0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581400" y="3810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C</a:t>
            </a:r>
            <a:endParaRPr lang="en-US" sz="1200" dirty="0"/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5486400" y="4191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G</a:t>
            </a:r>
            <a:endParaRPr lang="en-US" sz="1200" dirty="0"/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6096000" y="35814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4343400" y="35814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D</a:t>
            </a:r>
            <a:endParaRPr lang="en-US" sz="1200" dirty="0"/>
          </a:p>
        </p:txBody>
      </p:sp>
      <p:sp>
        <p:nvSpPr>
          <p:cNvPr id="12" name="Oval 11"/>
          <p:cNvSpPr>
            <a:spLocks noChangeArrowheads="1"/>
          </p:cNvSpPr>
          <p:nvPr/>
        </p:nvSpPr>
        <p:spPr bwMode="auto">
          <a:xfrm>
            <a:off x="5181600" y="3429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E</a:t>
            </a:r>
            <a:endParaRPr lang="en-US" sz="1200" dirty="0"/>
          </a:p>
        </p:txBody>
      </p:sp>
      <p:sp>
        <p:nvSpPr>
          <p:cNvPr id="13" name="Freeform 12"/>
          <p:cNvSpPr/>
          <p:nvPr/>
        </p:nvSpPr>
        <p:spPr>
          <a:xfrm>
            <a:off x="2522112" y="3958107"/>
            <a:ext cx="944452" cy="631065"/>
          </a:xfrm>
          <a:custGeom>
            <a:avLst/>
            <a:gdLst>
              <a:gd name="connsiteX0" fmla="*/ 865032 w 944452"/>
              <a:gd name="connsiteY0" fmla="*/ 253285 h 631065"/>
              <a:gd name="connsiteX1" fmla="*/ 800637 w 944452"/>
              <a:gd name="connsiteY1" fmla="*/ 21465 h 631065"/>
              <a:gd name="connsiteX2" fmla="*/ 79420 w 944452"/>
              <a:gd name="connsiteY2" fmla="*/ 382073 h 631065"/>
              <a:gd name="connsiteX3" fmla="*/ 324119 w 944452"/>
              <a:gd name="connsiteY3" fmla="*/ 613893 h 631065"/>
              <a:gd name="connsiteX4" fmla="*/ 865032 w 944452"/>
              <a:gd name="connsiteY4" fmla="*/ 253285 h 63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4452" h="631065">
                <a:moveTo>
                  <a:pt x="865032" y="253285"/>
                </a:moveTo>
                <a:cubicBezTo>
                  <a:pt x="944452" y="154547"/>
                  <a:pt x="931572" y="0"/>
                  <a:pt x="800637" y="21465"/>
                </a:cubicBezTo>
                <a:cubicBezTo>
                  <a:pt x="669702" y="42930"/>
                  <a:pt x="158840" y="283335"/>
                  <a:pt x="79420" y="382073"/>
                </a:cubicBezTo>
                <a:cubicBezTo>
                  <a:pt x="0" y="480811"/>
                  <a:pt x="195330" y="631065"/>
                  <a:pt x="324119" y="613893"/>
                </a:cubicBezTo>
                <a:cubicBezTo>
                  <a:pt x="452908" y="596721"/>
                  <a:pt x="785612" y="352023"/>
                  <a:pt x="865032" y="25328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55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Single-link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Line 4"/>
          <p:cNvSpPr>
            <a:spLocks noChangeShapeType="1"/>
          </p:cNvSpPr>
          <p:nvPr/>
        </p:nvSpPr>
        <p:spPr bwMode="auto">
          <a:xfrm flipV="1">
            <a:off x="2438400" y="2895600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2438400" y="4724400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2667000" y="4191000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A</a:t>
            </a:r>
            <a:endParaRPr lang="en-US" sz="1200" dirty="0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3048000" y="4038600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B</a:t>
            </a:r>
            <a:endParaRPr lang="en-US" sz="1200" dirty="0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581400" y="3810000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C</a:t>
            </a:r>
            <a:endParaRPr lang="en-US" sz="1200" dirty="0"/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5486400" y="4191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G</a:t>
            </a:r>
            <a:endParaRPr lang="en-US" sz="1200" dirty="0"/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6096000" y="35814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4343400" y="35814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D</a:t>
            </a:r>
            <a:endParaRPr lang="en-US" sz="1200" dirty="0"/>
          </a:p>
        </p:txBody>
      </p:sp>
      <p:sp>
        <p:nvSpPr>
          <p:cNvPr id="12" name="Oval 11"/>
          <p:cNvSpPr>
            <a:spLocks noChangeArrowheads="1"/>
          </p:cNvSpPr>
          <p:nvPr/>
        </p:nvSpPr>
        <p:spPr bwMode="auto">
          <a:xfrm>
            <a:off x="5181600" y="3429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E</a:t>
            </a:r>
            <a:endParaRPr lang="en-US" sz="1200" dirty="0"/>
          </a:p>
        </p:txBody>
      </p:sp>
      <p:sp>
        <p:nvSpPr>
          <p:cNvPr id="13" name="Freeform 12"/>
          <p:cNvSpPr/>
          <p:nvPr/>
        </p:nvSpPr>
        <p:spPr>
          <a:xfrm>
            <a:off x="2522112" y="3733801"/>
            <a:ext cx="1440288" cy="855372"/>
          </a:xfrm>
          <a:custGeom>
            <a:avLst/>
            <a:gdLst>
              <a:gd name="connsiteX0" fmla="*/ 865032 w 944452"/>
              <a:gd name="connsiteY0" fmla="*/ 253285 h 631065"/>
              <a:gd name="connsiteX1" fmla="*/ 800637 w 944452"/>
              <a:gd name="connsiteY1" fmla="*/ 21465 h 631065"/>
              <a:gd name="connsiteX2" fmla="*/ 79420 w 944452"/>
              <a:gd name="connsiteY2" fmla="*/ 382073 h 631065"/>
              <a:gd name="connsiteX3" fmla="*/ 324119 w 944452"/>
              <a:gd name="connsiteY3" fmla="*/ 613893 h 631065"/>
              <a:gd name="connsiteX4" fmla="*/ 865032 w 944452"/>
              <a:gd name="connsiteY4" fmla="*/ 253285 h 63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4452" h="631065">
                <a:moveTo>
                  <a:pt x="865032" y="253285"/>
                </a:moveTo>
                <a:cubicBezTo>
                  <a:pt x="944452" y="154547"/>
                  <a:pt x="931572" y="0"/>
                  <a:pt x="800637" y="21465"/>
                </a:cubicBezTo>
                <a:cubicBezTo>
                  <a:pt x="669702" y="42930"/>
                  <a:pt x="158840" y="283335"/>
                  <a:pt x="79420" y="382073"/>
                </a:cubicBezTo>
                <a:cubicBezTo>
                  <a:pt x="0" y="480811"/>
                  <a:pt x="195330" y="631065"/>
                  <a:pt x="324119" y="613893"/>
                </a:cubicBezTo>
                <a:cubicBezTo>
                  <a:pt x="452908" y="596721"/>
                  <a:pt x="785612" y="352023"/>
                  <a:pt x="865032" y="25328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37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Single-link</a:t>
            </a:r>
          </a:p>
        </p:txBody>
      </p:sp>
      <p:sp>
        <p:nvSpPr>
          <p:cNvPr id="4" name="Line 4"/>
          <p:cNvSpPr>
            <a:spLocks noChangeShapeType="1"/>
          </p:cNvSpPr>
          <p:nvPr/>
        </p:nvSpPr>
        <p:spPr bwMode="auto">
          <a:xfrm flipV="1">
            <a:off x="2432649" y="2895599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2432649" y="4724399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2661249" y="4190999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A</a:t>
            </a:r>
            <a:endParaRPr lang="en-US" sz="1200" dirty="0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3042249" y="4038599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B</a:t>
            </a:r>
            <a:endParaRPr lang="en-US" sz="1200" dirty="0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575649" y="3809999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C</a:t>
            </a:r>
            <a:endParaRPr lang="en-US" sz="1200" dirty="0"/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5480649" y="4190999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G</a:t>
            </a:r>
            <a:endParaRPr lang="en-US" sz="1200" dirty="0"/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6090249" y="3581399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4337649" y="3581399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D</a:t>
            </a:r>
            <a:endParaRPr lang="en-US" sz="1200" dirty="0"/>
          </a:p>
        </p:txBody>
      </p:sp>
      <p:sp>
        <p:nvSpPr>
          <p:cNvPr id="12" name="Oval 11"/>
          <p:cNvSpPr>
            <a:spLocks noChangeArrowheads="1"/>
          </p:cNvSpPr>
          <p:nvPr/>
        </p:nvSpPr>
        <p:spPr bwMode="auto">
          <a:xfrm>
            <a:off x="5175849" y="3428999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E</a:t>
            </a:r>
            <a:endParaRPr lang="en-US" sz="1200" dirty="0"/>
          </a:p>
        </p:txBody>
      </p:sp>
      <p:sp>
        <p:nvSpPr>
          <p:cNvPr id="13" name="Freeform 12"/>
          <p:cNvSpPr/>
          <p:nvPr/>
        </p:nvSpPr>
        <p:spPr>
          <a:xfrm>
            <a:off x="2392939" y="3492321"/>
            <a:ext cx="2610118" cy="1137633"/>
          </a:xfrm>
          <a:custGeom>
            <a:avLst/>
            <a:gdLst>
              <a:gd name="connsiteX0" fmla="*/ 332704 w 2610118"/>
              <a:gd name="connsiteY0" fmla="*/ 768439 h 1137633"/>
              <a:gd name="connsiteX1" fmla="*/ 281189 w 2610118"/>
              <a:gd name="connsiteY1" fmla="*/ 987379 h 1137633"/>
              <a:gd name="connsiteX2" fmla="*/ 577403 w 2610118"/>
              <a:gd name="connsiteY2" fmla="*/ 1038895 h 1137633"/>
              <a:gd name="connsiteX3" fmla="*/ 2303172 w 2610118"/>
              <a:gd name="connsiteY3" fmla="*/ 394951 h 1137633"/>
              <a:gd name="connsiteX4" fmla="*/ 2277414 w 2610118"/>
              <a:gd name="connsiteY4" fmla="*/ 60101 h 1137633"/>
              <a:gd name="connsiteX5" fmla="*/ 332704 w 2610118"/>
              <a:gd name="connsiteY5" fmla="*/ 768439 h 1137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0118" h="1137633">
                <a:moveTo>
                  <a:pt x="332704" y="768439"/>
                </a:moveTo>
                <a:cubicBezTo>
                  <a:pt x="0" y="922985"/>
                  <a:pt x="240406" y="942303"/>
                  <a:pt x="281189" y="987379"/>
                </a:cubicBezTo>
                <a:cubicBezTo>
                  <a:pt x="321972" y="1032455"/>
                  <a:pt x="240406" y="1137633"/>
                  <a:pt x="577403" y="1038895"/>
                </a:cubicBezTo>
                <a:cubicBezTo>
                  <a:pt x="914400" y="940157"/>
                  <a:pt x="2019837" y="558083"/>
                  <a:pt x="2303172" y="394951"/>
                </a:cubicBezTo>
                <a:cubicBezTo>
                  <a:pt x="2586507" y="231819"/>
                  <a:pt x="2610118" y="0"/>
                  <a:pt x="2277414" y="60101"/>
                </a:cubicBezTo>
                <a:cubicBezTo>
                  <a:pt x="1944710" y="120202"/>
                  <a:pt x="665408" y="613893"/>
                  <a:pt x="332704" y="768439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155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Single-link</a:t>
            </a:r>
          </a:p>
        </p:txBody>
      </p:sp>
      <p:sp>
        <p:nvSpPr>
          <p:cNvPr id="4" name="Line 12"/>
          <p:cNvSpPr>
            <a:spLocks noChangeShapeType="1"/>
          </p:cNvSpPr>
          <p:nvPr/>
        </p:nvSpPr>
        <p:spPr bwMode="auto">
          <a:xfrm>
            <a:off x="2540479" y="4534619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Line 13"/>
          <p:cNvSpPr>
            <a:spLocks noChangeShapeType="1"/>
          </p:cNvSpPr>
          <p:nvPr/>
        </p:nvSpPr>
        <p:spPr bwMode="auto">
          <a:xfrm>
            <a:off x="2540479" y="4534619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4"/>
          <p:cNvSpPr>
            <a:spLocks noChangeShapeType="1"/>
          </p:cNvSpPr>
          <p:nvPr/>
        </p:nvSpPr>
        <p:spPr bwMode="auto">
          <a:xfrm flipV="1">
            <a:off x="2921479" y="4534619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Line 15"/>
          <p:cNvSpPr>
            <a:spLocks noChangeShapeType="1"/>
          </p:cNvSpPr>
          <p:nvPr/>
        </p:nvSpPr>
        <p:spPr bwMode="auto">
          <a:xfrm flipV="1">
            <a:off x="3302479" y="4306019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Line 17"/>
          <p:cNvSpPr>
            <a:spLocks noChangeShapeType="1"/>
          </p:cNvSpPr>
          <p:nvPr/>
        </p:nvSpPr>
        <p:spPr bwMode="auto">
          <a:xfrm flipV="1">
            <a:off x="2769079" y="4306019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Text Box 30"/>
          <p:cNvSpPr txBox="1">
            <a:spLocks noChangeArrowheads="1"/>
          </p:cNvSpPr>
          <p:nvPr/>
        </p:nvSpPr>
        <p:spPr bwMode="auto">
          <a:xfrm>
            <a:off x="2388079" y="4731469"/>
            <a:ext cx="26670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/>
            <a:r>
              <a:rPr lang="en-US" sz="1600">
                <a:latin typeface="Times New Roman" pitchFamily="18" charset="0"/>
              </a:rPr>
              <a:t>A    B     C    D    E    F     G</a:t>
            </a:r>
          </a:p>
        </p:txBody>
      </p:sp>
      <p:sp>
        <p:nvSpPr>
          <p:cNvPr id="10" name="Text Box 32"/>
          <p:cNvSpPr txBox="1">
            <a:spLocks noChangeArrowheads="1"/>
          </p:cNvSpPr>
          <p:nvPr/>
        </p:nvSpPr>
        <p:spPr bwMode="auto">
          <a:xfrm>
            <a:off x="3073879" y="2858219"/>
            <a:ext cx="1588063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err="1">
                <a:cs typeface="Tahoma" pitchFamily="34" charset="0"/>
              </a:rPr>
              <a:t>Dendrogram</a:t>
            </a:r>
            <a:endParaRPr lang="en-US" sz="2000" dirty="0">
              <a:cs typeface="Tahoma" pitchFamily="34" charset="0"/>
            </a:endParaRPr>
          </a:p>
        </p:txBody>
      </p:sp>
      <p:sp>
        <p:nvSpPr>
          <p:cNvPr id="11" name="Line 14"/>
          <p:cNvSpPr>
            <a:spLocks noChangeShapeType="1"/>
          </p:cNvSpPr>
          <p:nvPr/>
        </p:nvSpPr>
        <p:spPr bwMode="auto">
          <a:xfrm flipV="1">
            <a:off x="2769079" y="4306019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15"/>
          <p:cNvSpPr>
            <a:spLocks noChangeShapeType="1"/>
          </p:cNvSpPr>
          <p:nvPr/>
        </p:nvSpPr>
        <p:spPr bwMode="auto">
          <a:xfrm flipV="1">
            <a:off x="3607279" y="4077419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Line 17"/>
          <p:cNvSpPr>
            <a:spLocks noChangeShapeType="1"/>
          </p:cNvSpPr>
          <p:nvPr/>
        </p:nvSpPr>
        <p:spPr bwMode="auto">
          <a:xfrm flipV="1">
            <a:off x="3073879" y="4077419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14"/>
          <p:cNvSpPr>
            <a:spLocks noChangeShapeType="1"/>
          </p:cNvSpPr>
          <p:nvPr/>
        </p:nvSpPr>
        <p:spPr bwMode="auto">
          <a:xfrm flipV="1">
            <a:off x="3073879" y="4077419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Line 15"/>
          <p:cNvSpPr>
            <a:spLocks noChangeShapeType="1"/>
          </p:cNvSpPr>
          <p:nvPr/>
        </p:nvSpPr>
        <p:spPr bwMode="auto">
          <a:xfrm flipV="1">
            <a:off x="3912079" y="3848819"/>
            <a:ext cx="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Line 17"/>
          <p:cNvSpPr>
            <a:spLocks noChangeShapeType="1"/>
          </p:cNvSpPr>
          <p:nvPr/>
        </p:nvSpPr>
        <p:spPr bwMode="auto">
          <a:xfrm flipV="1">
            <a:off x="3378679" y="3848819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 flipV="1">
            <a:off x="3378679" y="3848819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Line 15"/>
          <p:cNvSpPr>
            <a:spLocks noChangeShapeType="1"/>
          </p:cNvSpPr>
          <p:nvPr/>
        </p:nvSpPr>
        <p:spPr bwMode="auto">
          <a:xfrm flipV="1">
            <a:off x="4216879" y="3620219"/>
            <a:ext cx="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Line 17"/>
          <p:cNvSpPr>
            <a:spLocks noChangeShapeType="1"/>
          </p:cNvSpPr>
          <p:nvPr/>
        </p:nvSpPr>
        <p:spPr bwMode="auto">
          <a:xfrm flipV="1">
            <a:off x="3683479" y="3620219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Line 14"/>
          <p:cNvSpPr>
            <a:spLocks noChangeShapeType="1"/>
          </p:cNvSpPr>
          <p:nvPr/>
        </p:nvSpPr>
        <p:spPr bwMode="auto">
          <a:xfrm flipV="1">
            <a:off x="3683479" y="3620219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Line 15"/>
          <p:cNvSpPr>
            <a:spLocks noChangeShapeType="1"/>
          </p:cNvSpPr>
          <p:nvPr/>
        </p:nvSpPr>
        <p:spPr bwMode="auto">
          <a:xfrm flipV="1">
            <a:off x="4597879" y="3391619"/>
            <a:ext cx="0" cy="1371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Line 17"/>
          <p:cNvSpPr>
            <a:spLocks noChangeShapeType="1"/>
          </p:cNvSpPr>
          <p:nvPr/>
        </p:nvSpPr>
        <p:spPr bwMode="auto">
          <a:xfrm flipV="1">
            <a:off x="4064479" y="3391619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Line 14"/>
          <p:cNvSpPr>
            <a:spLocks noChangeShapeType="1"/>
          </p:cNvSpPr>
          <p:nvPr/>
        </p:nvSpPr>
        <p:spPr bwMode="auto">
          <a:xfrm flipV="1">
            <a:off x="4064479" y="3391619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817079" y="2912095"/>
            <a:ext cx="309443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Divide into two clusters:</a:t>
            </a:r>
          </a:p>
          <a:p>
            <a:r>
              <a:rPr lang="en-US" sz="2000" dirty="0" smtClean="0"/>
              <a:t>{A,B,C,D,E,F} and {G}</a:t>
            </a:r>
          </a:p>
          <a:p>
            <a:endParaRPr lang="en-US" sz="2000" dirty="0" smtClean="0"/>
          </a:p>
          <a:p>
            <a:r>
              <a:rPr lang="en-US" sz="2000" dirty="0" smtClean="0"/>
              <a:t>Divide into three clusters:</a:t>
            </a:r>
          </a:p>
          <a:p>
            <a:r>
              <a:rPr lang="en-US" sz="2000" dirty="0" smtClean="0"/>
              <a:t>{A,B,C,D,E},{F},{G}</a:t>
            </a:r>
          </a:p>
          <a:p>
            <a:endParaRPr lang="en-US" sz="2000" dirty="0" smtClean="0"/>
          </a:p>
          <a:p>
            <a:r>
              <a:rPr lang="en-US" sz="2000" dirty="0" smtClean="0"/>
              <a:t>Etc.</a:t>
            </a:r>
            <a:endParaRPr lang="en-US" sz="2000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2845279" y="3544019"/>
            <a:ext cx="1981200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5207479" y="3772619"/>
            <a:ext cx="0" cy="2286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826479" y="3086819"/>
            <a:ext cx="990600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616679" y="3772619"/>
            <a:ext cx="2590800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4826479" y="3086819"/>
            <a:ext cx="0" cy="4572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207479" y="4001219"/>
            <a:ext cx="609600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60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Complete-link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en-US" dirty="0"/>
              <a:t>Distance between two clusters set equal to </a:t>
            </a:r>
            <a:r>
              <a:rPr lang="en-US" i="1" dirty="0"/>
              <a:t>maximum</a:t>
            </a:r>
            <a:r>
              <a:rPr lang="en-US" dirty="0"/>
              <a:t> of all distances between instances in the clusters</a:t>
            </a:r>
          </a:p>
          <a:p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438400" y="2895600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2438400" y="4724400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2667000" y="4191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A</a:t>
            </a:r>
            <a:endParaRPr lang="en-US" sz="1200" dirty="0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048000" y="40386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B</a:t>
            </a:r>
            <a:endParaRPr lang="en-US" sz="1200" dirty="0"/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3581400" y="3810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C</a:t>
            </a:r>
            <a:endParaRPr lang="en-US" sz="1200" dirty="0"/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5486400" y="4191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G</a:t>
            </a:r>
            <a:endParaRPr lang="en-US" sz="1200" dirty="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6096000" y="35814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12" name="Oval 11"/>
          <p:cNvSpPr>
            <a:spLocks noChangeArrowheads="1"/>
          </p:cNvSpPr>
          <p:nvPr/>
        </p:nvSpPr>
        <p:spPr bwMode="auto">
          <a:xfrm>
            <a:off x="4343400" y="35814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D</a:t>
            </a:r>
            <a:endParaRPr lang="en-US" sz="1200" dirty="0"/>
          </a:p>
        </p:txBody>
      </p:sp>
      <p:sp>
        <p:nvSpPr>
          <p:cNvPr id="13" name="Oval 12"/>
          <p:cNvSpPr>
            <a:spLocks noChangeArrowheads="1"/>
          </p:cNvSpPr>
          <p:nvPr/>
        </p:nvSpPr>
        <p:spPr bwMode="auto">
          <a:xfrm>
            <a:off x="5181600" y="342900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982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Complete-link</a:t>
            </a:r>
          </a:p>
        </p:txBody>
      </p:sp>
      <p:sp>
        <p:nvSpPr>
          <p:cNvPr id="4" name="Line 4"/>
          <p:cNvSpPr>
            <a:spLocks noChangeShapeType="1"/>
          </p:cNvSpPr>
          <p:nvPr/>
        </p:nvSpPr>
        <p:spPr bwMode="auto">
          <a:xfrm flipV="1">
            <a:off x="2439837" y="2891285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2439837" y="4720085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2668437" y="4186685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A</a:t>
            </a:r>
            <a:endParaRPr lang="en-US" sz="1200" dirty="0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3049437" y="4034285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B</a:t>
            </a:r>
            <a:endParaRPr lang="en-US" sz="1200" dirty="0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582837" y="3805685"/>
            <a:ext cx="365760" cy="36576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C</a:t>
            </a:r>
            <a:endParaRPr lang="en-US" sz="1200" dirty="0"/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5487837" y="4186685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G</a:t>
            </a:r>
            <a:endParaRPr lang="en-US" sz="1200" dirty="0"/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6097437" y="3577085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4344837" y="3577085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D</a:t>
            </a:r>
            <a:endParaRPr lang="en-US" sz="1200" dirty="0"/>
          </a:p>
        </p:txBody>
      </p:sp>
      <p:sp>
        <p:nvSpPr>
          <p:cNvPr id="12" name="Oval 11"/>
          <p:cNvSpPr>
            <a:spLocks noChangeArrowheads="1"/>
          </p:cNvSpPr>
          <p:nvPr/>
        </p:nvSpPr>
        <p:spPr bwMode="auto">
          <a:xfrm>
            <a:off x="5183037" y="3424685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E</a:t>
            </a:r>
            <a:endParaRPr lang="en-US" sz="1200" dirty="0"/>
          </a:p>
        </p:txBody>
      </p:sp>
      <p:sp>
        <p:nvSpPr>
          <p:cNvPr id="13" name="Freeform 12"/>
          <p:cNvSpPr/>
          <p:nvPr/>
        </p:nvSpPr>
        <p:spPr>
          <a:xfrm>
            <a:off x="2523549" y="4034284"/>
            <a:ext cx="983088" cy="550573"/>
          </a:xfrm>
          <a:custGeom>
            <a:avLst/>
            <a:gdLst>
              <a:gd name="connsiteX0" fmla="*/ 865032 w 944452"/>
              <a:gd name="connsiteY0" fmla="*/ 253285 h 631065"/>
              <a:gd name="connsiteX1" fmla="*/ 800637 w 944452"/>
              <a:gd name="connsiteY1" fmla="*/ 21465 h 631065"/>
              <a:gd name="connsiteX2" fmla="*/ 79420 w 944452"/>
              <a:gd name="connsiteY2" fmla="*/ 382073 h 631065"/>
              <a:gd name="connsiteX3" fmla="*/ 324119 w 944452"/>
              <a:gd name="connsiteY3" fmla="*/ 613893 h 631065"/>
              <a:gd name="connsiteX4" fmla="*/ 865032 w 944452"/>
              <a:gd name="connsiteY4" fmla="*/ 253285 h 63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4452" h="631065">
                <a:moveTo>
                  <a:pt x="865032" y="253285"/>
                </a:moveTo>
                <a:cubicBezTo>
                  <a:pt x="944452" y="154547"/>
                  <a:pt x="931572" y="0"/>
                  <a:pt x="800637" y="21465"/>
                </a:cubicBezTo>
                <a:cubicBezTo>
                  <a:pt x="669702" y="42930"/>
                  <a:pt x="158840" y="283335"/>
                  <a:pt x="79420" y="382073"/>
                </a:cubicBezTo>
                <a:cubicBezTo>
                  <a:pt x="0" y="480811"/>
                  <a:pt x="195330" y="631065"/>
                  <a:pt x="324119" y="613893"/>
                </a:cubicBezTo>
                <a:cubicBezTo>
                  <a:pt x="452908" y="596721"/>
                  <a:pt x="785612" y="352023"/>
                  <a:pt x="865032" y="25328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29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Complete-link</a:t>
            </a:r>
          </a:p>
        </p:txBody>
      </p:sp>
      <p:sp>
        <p:nvSpPr>
          <p:cNvPr id="4" name="Line 4"/>
          <p:cNvSpPr>
            <a:spLocks noChangeShapeType="1"/>
          </p:cNvSpPr>
          <p:nvPr/>
        </p:nvSpPr>
        <p:spPr bwMode="auto">
          <a:xfrm flipV="1">
            <a:off x="2431207" y="2901348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2431207" y="4730148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2659807" y="4196748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A</a:t>
            </a:r>
            <a:endParaRPr lang="en-US" sz="1200" dirty="0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3040807" y="4044348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B</a:t>
            </a:r>
            <a:endParaRPr lang="en-US" sz="1200" dirty="0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574207" y="3815748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C</a:t>
            </a:r>
            <a:endParaRPr lang="en-US" sz="1200" dirty="0"/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5479207" y="4196748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G</a:t>
            </a:r>
            <a:endParaRPr lang="en-US" sz="1200" dirty="0"/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6088807" y="3587148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4336207" y="3587148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D</a:t>
            </a:r>
            <a:endParaRPr lang="en-US" sz="1200" dirty="0"/>
          </a:p>
        </p:txBody>
      </p:sp>
      <p:sp>
        <p:nvSpPr>
          <p:cNvPr id="12" name="Oval 11"/>
          <p:cNvSpPr>
            <a:spLocks noChangeArrowheads="1"/>
          </p:cNvSpPr>
          <p:nvPr/>
        </p:nvSpPr>
        <p:spPr bwMode="auto">
          <a:xfrm>
            <a:off x="5174407" y="3434748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E</a:t>
            </a:r>
            <a:endParaRPr lang="en-US" sz="1200" dirty="0"/>
          </a:p>
        </p:txBody>
      </p:sp>
      <p:sp>
        <p:nvSpPr>
          <p:cNvPr id="13" name="Freeform 12"/>
          <p:cNvSpPr/>
          <p:nvPr/>
        </p:nvSpPr>
        <p:spPr>
          <a:xfrm>
            <a:off x="2514919" y="4044347"/>
            <a:ext cx="983088" cy="550573"/>
          </a:xfrm>
          <a:custGeom>
            <a:avLst/>
            <a:gdLst>
              <a:gd name="connsiteX0" fmla="*/ 865032 w 944452"/>
              <a:gd name="connsiteY0" fmla="*/ 253285 h 631065"/>
              <a:gd name="connsiteX1" fmla="*/ 800637 w 944452"/>
              <a:gd name="connsiteY1" fmla="*/ 21465 h 631065"/>
              <a:gd name="connsiteX2" fmla="*/ 79420 w 944452"/>
              <a:gd name="connsiteY2" fmla="*/ 382073 h 631065"/>
              <a:gd name="connsiteX3" fmla="*/ 324119 w 944452"/>
              <a:gd name="connsiteY3" fmla="*/ 613893 h 631065"/>
              <a:gd name="connsiteX4" fmla="*/ 865032 w 944452"/>
              <a:gd name="connsiteY4" fmla="*/ 253285 h 63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4452" h="631065">
                <a:moveTo>
                  <a:pt x="865032" y="253285"/>
                </a:moveTo>
                <a:cubicBezTo>
                  <a:pt x="944452" y="154547"/>
                  <a:pt x="931572" y="0"/>
                  <a:pt x="800637" y="21465"/>
                </a:cubicBezTo>
                <a:cubicBezTo>
                  <a:pt x="669702" y="42930"/>
                  <a:pt x="158840" y="283335"/>
                  <a:pt x="79420" y="382073"/>
                </a:cubicBezTo>
                <a:cubicBezTo>
                  <a:pt x="0" y="480811"/>
                  <a:pt x="195330" y="631065"/>
                  <a:pt x="324119" y="613893"/>
                </a:cubicBezTo>
                <a:cubicBezTo>
                  <a:pt x="452908" y="596721"/>
                  <a:pt x="785612" y="352023"/>
                  <a:pt x="865032" y="25328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3494787" y="3553878"/>
            <a:ext cx="1326524" cy="639650"/>
          </a:xfrm>
          <a:custGeom>
            <a:avLst/>
            <a:gdLst>
              <a:gd name="connsiteX0" fmla="*/ 103031 w 1326524"/>
              <a:gd name="connsiteY0" fmla="*/ 465785 h 639650"/>
              <a:gd name="connsiteX1" fmla="*/ 296214 w 1326524"/>
              <a:gd name="connsiteY1" fmla="*/ 607453 h 639650"/>
              <a:gd name="connsiteX2" fmla="*/ 1223493 w 1326524"/>
              <a:gd name="connsiteY2" fmla="*/ 272602 h 639650"/>
              <a:gd name="connsiteX3" fmla="*/ 914400 w 1326524"/>
              <a:gd name="connsiteY3" fmla="*/ 27904 h 639650"/>
              <a:gd name="connsiteX4" fmla="*/ 103031 w 1326524"/>
              <a:gd name="connsiteY4" fmla="*/ 465785 h 63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6524" h="639650">
                <a:moveTo>
                  <a:pt x="103031" y="465785"/>
                </a:moveTo>
                <a:cubicBezTo>
                  <a:pt x="0" y="562376"/>
                  <a:pt x="109470" y="639650"/>
                  <a:pt x="296214" y="607453"/>
                </a:cubicBezTo>
                <a:cubicBezTo>
                  <a:pt x="482958" y="575256"/>
                  <a:pt x="1120462" y="369193"/>
                  <a:pt x="1223493" y="272602"/>
                </a:cubicBezTo>
                <a:cubicBezTo>
                  <a:pt x="1326524" y="176011"/>
                  <a:pt x="1101144" y="0"/>
                  <a:pt x="914400" y="27904"/>
                </a:cubicBezTo>
                <a:cubicBezTo>
                  <a:pt x="727656" y="55808"/>
                  <a:pt x="206062" y="369194"/>
                  <a:pt x="103031" y="46578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0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Complete-link</a:t>
            </a:r>
          </a:p>
        </p:txBody>
      </p:sp>
      <p:sp>
        <p:nvSpPr>
          <p:cNvPr id="4" name="Line 4"/>
          <p:cNvSpPr>
            <a:spLocks noChangeShapeType="1"/>
          </p:cNvSpPr>
          <p:nvPr/>
        </p:nvSpPr>
        <p:spPr bwMode="auto">
          <a:xfrm flipV="1">
            <a:off x="2438400" y="2902790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2438400" y="4731590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2667000" y="4198190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A</a:t>
            </a:r>
            <a:endParaRPr lang="en-US" sz="1200" dirty="0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3048000" y="4045790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B</a:t>
            </a:r>
            <a:endParaRPr lang="en-US" sz="1200" dirty="0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581400" y="3817190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C</a:t>
            </a:r>
            <a:endParaRPr lang="en-US" sz="1200" dirty="0"/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5486400" y="4198190"/>
            <a:ext cx="365760" cy="3657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G</a:t>
            </a:r>
            <a:endParaRPr lang="en-US" sz="1200" dirty="0"/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6096000" y="3588590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4343400" y="3588590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D</a:t>
            </a:r>
            <a:endParaRPr lang="en-US" sz="1200" dirty="0"/>
          </a:p>
        </p:txBody>
      </p:sp>
      <p:sp>
        <p:nvSpPr>
          <p:cNvPr id="12" name="Oval 11"/>
          <p:cNvSpPr>
            <a:spLocks noChangeArrowheads="1"/>
          </p:cNvSpPr>
          <p:nvPr/>
        </p:nvSpPr>
        <p:spPr bwMode="auto">
          <a:xfrm>
            <a:off x="5181600" y="3436190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E</a:t>
            </a:r>
            <a:endParaRPr lang="en-US" sz="1200" dirty="0"/>
          </a:p>
        </p:txBody>
      </p:sp>
      <p:sp>
        <p:nvSpPr>
          <p:cNvPr id="13" name="Freeform 12"/>
          <p:cNvSpPr/>
          <p:nvPr/>
        </p:nvSpPr>
        <p:spPr>
          <a:xfrm>
            <a:off x="2522112" y="4045789"/>
            <a:ext cx="983088" cy="550573"/>
          </a:xfrm>
          <a:custGeom>
            <a:avLst/>
            <a:gdLst>
              <a:gd name="connsiteX0" fmla="*/ 865032 w 944452"/>
              <a:gd name="connsiteY0" fmla="*/ 253285 h 631065"/>
              <a:gd name="connsiteX1" fmla="*/ 800637 w 944452"/>
              <a:gd name="connsiteY1" fmla="*/ 21465 h 631065"/>
              <a:gd name="connsiteX2" fmla="*/ 79420 w 944452"/>
              <a:gd name="connsiteY2" fmla="*/ 382073 h 631065"/>
              <a:gd name="connsiteX3" fmla="*/ 324119 w 944452"/>
              <a:gd name="connsiteY3" fmla="*/ 613893 h 631065"/>
              <a:gd name="connsiteX4" fmla="*/ 865032 w 944452"/>
              <a:gd name="connsiteY4" fmla="*/ 253285 h 63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4452" h="631065">
                <a:moveTo>
                  <a:pt x="865032" y="253285"/>
                </a:moveTo>
                <a:cubicBezTo>
                  <a:pt x="944452" y="154547"/>
                  <a:pt x="931572" y="0"/>
                  <a:pt x="800637" y="21465"/>
                </a:cubicBezTo>
                <a:cubicBezTo>
                  <a:pt x="669702" y="42930"/>
                  <a:pt x="158840" y="283335"/>
                  <a:pt x="79420" y="382073"/>
                </a:cubicBezTo>
                <a:cubicBezTo>
                  <a:pt x="0" y="480811"/>
                  <a:pt x="195330" y="631065"/>
                  <a:pt x="324119" y="613893"/>
                </a:cubicBezTo>
                <a:cubicBezTo>
                  <a:pt x="452908" y="596721"/>
                  <a:pt x="785612" y="352023"/>
                  <a:pt x="865032" y="25328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3501980" y="3555320"/>
            <a:ext cx="1326524" cy="639650"/>
          </a:xfrm>
          <a:custGeom>
            <a:avLst/>
            <a:gdLst>
              <a:gd name="connsiteX0" fmla="*/ 103031 w 1326524"/>
              <a:gd name="connsiteY0" fmla="*/ 465785 h 639650"/>
              <a:gd name="connsiteX1" fmla="*/ 296214 w 1326524"/>
              <a:gd name="connsiteY1" fmla="*/ 607453 h 639650"/>
              <a:gd name="connsiteX2" fmla="*/ 1223493 w 1326524"/>
              <a:gd name="connsiteY2" fmla="*/ 272602 h 639650"/>
              <a:gd name="connsiteX3" fmla="*/ 914400 w 1326524"/>
              <a:gd name="connsiteY3" fmla="*/ 27904 h 639650"/>
              <a:gd name="connsiteX4" fmla="*/ 103031 w 1326524"/>
              <a:gd name="connsiteY4" fmla="*/ 465785 h 63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6524" h="639650">
                <a:moveTo>
                  <a:pt x="103031" y="465785"/>
                </a:moveTo>
                <a:cubicBezTo>
                  <a:pt x="0" y="562376"/>
                  <a:pt x="109470" y="639650"/>
                  <a:pt x="296214" y="607453"/>
                </a:cubicBezTo>
                <a:cubicBezTo>
                  <a:pt x="482958" y="575256"/>
                  <a:pt x="1120462" y="369193"/>
                  <a:pt x="1223493" y="272602"/>
                </a:cubicBezTo>
                <a:cubicBezTo>
                  <a:pt x="1326524" y="176011"/>
                  <a:pt x="1101144" y="0"/>
                  <a:pt x="914400" y="27904"/>
                </a:cubicBezTo>
                <a:cubicBezTo>
                  <a:pt x="727656" y="55808"/>
                  <a:pt x="206062" y="369194"/>
                  <a:pt x="103031" y="46578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4962659" y="3424385"/>
            <a:ext cx="1706450" cy="575255"/>
          </a:xfrm>
          <a:custGeom>
            <a:avLst/>
            <a:gdLst>
              <a:gd name="connsiteX0" fmla="*/ 214648 w 1706450"/>
              <a:gd name="connsiteY0" fmla="*/ 23611 h 575255"/>
              <a:gd name="connsiteX1" fmla="*/ 214648 w 1706450"/>
              <a:gd name="connsiteY1" fmla="*/ 319825 h 575255"/>
              <a:gd name="connsiteX2" fmla="*/ 1463899 w 1706450"/>
              <a:gd name="connsiteY2" fmla="*/ 551644 h 575255"/>
              <a:gd name="connsiteX3" fmla="*/ 1502535 w 1706450"/>
              <a:gd name="connsiteY3" fmla="*/ 178157 h 575255"/>
              <a:gd name="connsiteX4" fmla="*/ 214648 w 1706450"/>
              <a:gd name="connsiteY4" fmla="*/ 23611 h 575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6450" h="575255">
                <a:moveTo>
                  <a:pt x="214648" y="23611"/>
                </a:moveTo>
                <a:cubicBezTo>
                  <a:pt x="0" y="47222"/>
                  <a:pt x="6440" y="231820"/>
                  <a:pt x="214648" y="319825"/>
                </a:cubicBezTo>
                <a:cubicBezTo>
                  <a:pt x="422857" y="407831"/>
                  <a:pt x="1249251" y="575255"/>
                  <a:pt x="1463899" y="551644"/>
                </a:cubicBezTo>
                <a:cubicBezTo>
                  <a:pt x="1678547" y="528033"/>
                  <a:pt x="1706450" y="266162"/>
                  <a:pt x="1502535" y="178157"/>
                </a:cubicBezTo>
                <a:cubicBezTo>
                  <a:pt x="1298620" y="90152"/>
                  <a:pt x="429296" y="0"/>
                  <a:pt x="214648" y="23611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878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Complete-link</a:t>
            </a:r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438401" y="2904227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2438401" y="4733027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2667001" y="4199627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A</a:t>
            </a:r>
            <a:endParaRPr lang="en-US" sz="1200" dirty="0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3048001" y="4047227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B</a:t>
            </a:r>
            <a:endParaRPr lang="en-US" sz="1200" dirty="0"/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3581401" y="3818627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C</a:t>
            </a:r>
            <a:endParaRPr lang="en-US" sz="1200" dirty="0"/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5486401" y="4199627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G</a:t>
            </a:r>
            <a:endParaRPr lang="en-US" sz="1200" dirty="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6096001" y="3590027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12" name="Oval 11"/>
          <p:cNvSpPr>
            <a:spLocks noChangeArrowheads="1"/>
          </p:cNvSpPr>
          <p:nvPr/>
        </p:nvSpPr>
        <p:spPr bwMode="auto">
          <a:xfrm>
            <a:off x="4343401" y="3590027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D</a:t>
            </a:r>
            <a:endParaRPr lang="en-US" sz="1200" dirty="0"/>
          </a:p>
        </p:txBody>
      </p:sp>
      <p:sp>
        <p:nvSpPr>
          <p:cNvPr id="13" name="Oval 12"/>
          <p:cNvSpPr>
            <a:spLocks noChangeArrowheads="1"/>
          </p:cNvSpPr>
          <p:nvPr/>
        </p:nvSpPr>
        <p:spPr bwMode="auto">
          <a:xfrm>
            <a:off x="5181601" y="3437627"/>
            <a:ext cx="365760" cy="365760"/>
          </a:xfrm>
          <a:prstGeom prst="ellips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sz="1200" dirty="0" smtClean="0"/>
              <a:t>E</a:t>
            </a:r>
            <a:endParaRPr lang="en-US" sz="1200" dirty="0"/>
          </a:p>
        </p:txBody>
      </p:sp>
      <p:sp>
        <p:nvSpPr>
          <p:cNvPr id="14" name="Freeform 13"/>
          <p:cNvSpPr/>
          <p:nvPr/>
        </p:nvSpPr>
        <p:spPr>
          <a:xfrm>
            <a:off x="2522113" y="4047226"/>
            <a:ext cx="983088" cy="550573"/>
          </a:xfrm>
          <a:custGeom>
            <a:avLst/>
            <a:gdLst>
              <a:gd name="connsiteX0" fmla="*/ 865032 w 944452"/>
              <a:gd name="connsiteY0" fmla="*/ 253285 h 631065"/>
              <a:gd name="connsiteX1" fmla="*/ 800637 w 944452"/>
              <a:gd name="connsiteY1" fmla="*/ 21465 h 631065"/>
              <a:gd name="connsiteX2" fmla="*/ 79420 w 944452"/>
              <a:gd name="connsiteY2" fmla="*/ 382073 h 631065"/>
              <a:gd name="connsiteX3" fmla="*/ 324119 w 944452"/>
              <a:gd name="connsiteY3" fmla="*/ 613893 h 631065"/>
              <a:gd name="connsiteX4" fmla="*/ 865032 w 944452"/>
              <a:gd name="connsiteY4" fmla="*/ 253285 h 63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4452" h="631065">
                <a:moveTo>
                  <a:pt x="865032" y="253285"/>
                </a:moveTo>
                <a:cubicBezTo>
                  <a:pt x="944452" y="154547"/>
                  <a:pt x="931572" y="0"/>
                  <a:pt x="800637" y="21465"/>
                </a:cubicBezTo>
                <a:cubicBezTo>
                  <a:pt x="669702" y="42930"/>
                  <a:pt x="158840" y="283335"/>
                  <a:pt x="79420" y="382073"/>
                </a:cubicBezTo>
                <a:cubicBezTo>
                  <a:pt x="0" y="480811"/>
                  <a:pt x="195330" y="631065"/>
                  <a:pt x="324119" y="613893"/>
                </a:cubicBezTo>
                <a:cubicBezTo>
                  <a:pt x="452908" y="596721"/>
                  <a:pt x="785612" y="352023"/>
                  <a:pt x="865032" y="25328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3501981" y="3556757"/>
            <a:ext cx="1326524" cy="639650"/>
          </a:xfrm>
          <a:custGeom>
            <a:avLst/>
            <a:gdLst>
              <a:gd name="connsiteX0" fmla="*/ 103031 w 1326524"/>
              <a:gd name="connsiteY0" fmla="*/ 465785 h 639650"/>
              <a:gd name="connsiteX1" fmla="*/ 296214 w 1326524"/>
              <a:gd name="connsiteY1" fmla="*/ 607453 h 639650"/>
              <a:gd name="connsiteX2" fmla="*/ 1223493 w 1326524"/>
              <a:gd name="connsiteY2" fmla="*/ 272602 h 639650"/>
              <a:gd name="connsiteX3" fmla="*/ 914400 w 1326524"/>
              <a:gd name="connsiteY3" fmla="*/ 27904 h 639650"/>
              <a:gd name="connsiteX4" fmla="*/ 103031 w 1326524"/>
              <a:gd name="connsiteY4" fmla="*/ 465785 h 63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6524" h="639650">
                <a:moveTo>
                  <a:pt x="103031" y="465785"/>
                </a:moveTo>
                <a:cubicBezTo>
                  <a:pt x="0" y="562376"/>
                  <a:pt x="109470" y="639650"/>
                  <a:pt x="296214" y="607453"/>
                </a:cubicBezTo>
                <a:cubicBezTo>
                  <a:pt x="482958" y="575256"/>
                  <a:pt x="1120462" y="369193"/>
                  <a:pt x="1223493" y="272602"/>
                </a:cubicBezTo>
                <a:cubicBezTo>
                  <a:pt x="1326524" y="176011"/>
                  <a:pt x="1101144" y="0"/>
                  <a:pt x="914400" y="27904"/>
                </a:cubicBezTo>
                <a:cubicBezTo>
                  <a:pt x="727656" y="55808"/>
                  <a:pt x="206062" y="369194"/>
                  <a:pt x="103031" y="46578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4992711" y="3327083"/>
            <a:ext cx="1566929" cy="1251398"/>
          </a:xfrm>
          <a:custGeom>
            <a:avLst/>
            <a:gdLst>
              <a:gd name="connsiteX0" fmla="*/ 145960 w 1566929"/>
              <a:gd name="connsiteY0" fmla="*/ 62248 h 1251398"/>
              <a:gd name="connsiteX1" fmla="*/ 184597 w 1566929"/>
              <a:gd name="connsiteY1" fmla="*/ 500130 h 1251398"/>
              <a:gd name="connsiteX2" fmla="*/ 570963 w 1566929"/>
              <a:gd name="connsiteY2" fmla="*/ 1247105 h 1251398"/>
              <a:gd name="connsiteX3" fmla="*/ 1485363 w 1566929"/>
              <a:gd name="connsiteY3" fmla="*/ 525888 h 1251398"/>
              <a:gd name="connsiteX4" fmla="*/ 1060360 w 1566929"/>
              <a:gd name="connsiteY4" fmla="*/ 126643 h 1251398"/>
              <a:gd name="connsiteX5" fmla="*/ 145960 w 1566929"/>
              <a:gd name="connsiteY5" fmla="*/ 62248 h 1251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6929" h="1251398">
                <a:moveTo>
                  <a:pt x="145960" y="62248"/>
                </a:moveTo>
                <a:cubicBezTo>
                  <a:pt x="0" y="124496"/>
                  <a:pt x="113763" y="302654"/>
                  <a:pt x="184597" y="500130"/>
                </a:cubicBezTo>
                <a:cubicBezTo>
                  <a:pt x="255431" y="697606"/>
                  <a:pt x="354169" y="1242812"/>
                  <a:pt x="570963" y="1247105"/>
                </a:cubicBezTo>
                <a:cubicBezTo>
                  <a:pt x="787757" y="1251398"/>
                  <a:pt x="1403797" y="712632"/>
                  <a:pt x="1485363" y="525888"/>
                </a:cubicBezTo>
                <a:cubicBezTo>
                  <a:pt x="1566929" y="339144"/>
                  <a:pt x="1281447" y="206063"/>
                  <a:pt x="1060360" y="126643"/>
                </a:cubicBezTo>
                <a:cubicBezTo>
                  <a:pt x="839273" y="47223"/>
                  <a:pt x="291921" y="0"/>
                  <a:pt x="145960" y="62248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14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8747" y="1118050"/>
            <a:ext cx="10515600" cy="1325563"/>
          </a:xfrm>
        </p:spPr>
        <p:txBody>
          <a:bodyPr/>
          <a:lstStyle/>
          <a:p>
            <a:r>
              <a:rPr lang="en-US" dirty="0" smtClean="0"/>
              <a:t>What is Clustering?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132935" y="2811583"/>
            <a:ext cx="947755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222222"/>
                </a:solidFill>
                <a:latin typeface="Arial" charset="0"/>
              </a:rPr>
              <a:t>the task of grouping a set of objects in such a way that objects in the same group (called a </a:t>
            </a:r>
            <a:r>
              <a:rPr lang="en-US" sz="3600" b="1" dirty="0">
                <a:solidFill>
                  <a:srgbClr val="222222"/>
                </a:solidFill>
                <a:latin typeface="Arial" charset="0"/>
              </a:rPr>
              <a:t>cluster</a:t>
            </a:r>
            <a:r>
              <a:rPr lang="en-US" sz="3600" dirty="0">
                <a:solidFill>
                  <a:srgbClr val="222222"/>
                </a:solidFill>
                <a:latin typeface="Arial" charset="0"/>
              </a:rPr>
              <a:t>) are more similar (in some sense or another) to each other than to those in other groups (clusters)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88186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Complete-link</a:t>
            </a:r>
          </a:p>
        </p:txBody>
      </p:sp>
      <p:sp>
        <p:nvSpPr>
          <p:cNvPr id="4" name="Line 12"/>
          <p:cNvSpPr>
            <a:spLocks noChangeShapeType="1"/>
          </p:cNvSpPr>
          <p:nvPr/>
        </p:nvSpPr>
        <p:spPr bwMode="auto">
          <a:xfrm>
            <a:off x="2695755" y="4310332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Line 13"/>
          <p:cNvSpPr>
            <a:spLocks noChangeShapeType="1"/>
          </p:cNvSpPr>
          <p:nvPr/>
        </p:nvSpPr>
        <p:spPr bwMode="auto">
          <a:xfrm>
            <a:off x="2695755" y="4310332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4"/>
          <p:cNvSpPr>
            <a:spLocks noChangeShapeType="1"/>
          </p:cNvSpPr>
          <p:nvPr/>
        </p:nvSpPr>
        <p:spPr bwMode="auto">
          <a:xfrm flipV="1">
            <a:off x="3076755" y="4310332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Text Box 30"/>
          <p:cNvSpPr txBox="1">
            <a:spLocks noChangeArrowheads="1"/>
          </p:cNvSpPr>
          <p:nvPr/>
        </p:nvSpPr>
        <p:spPr bwMode="auto">
          <a:xfrm>
            <a:off x="2543355" y="4507182"/>
            <a:ext cx="26670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/>
            <a:r>
              <a:rPr lang="en-US" sz="1600">
                <a:latin typeface="Times New Roman" pitchFamily="18" charset="0"/>
              </a:rPr>
              <a:t>A    B     C    D    E    F     G</a:t>
            </a:r>
          </a:p>
        </p:txBody>
      </p:sp>
      <p:sp>
        <p:nvSpPr>
          <p:cNvPr id="8" name="Text Box 32"/>
          <p:cNvSpPr txBox="1">
            <a:spLocks noChangeArrowheads="1"/>
          </p:cNvSpPr>
          <p:nvPr/>
        </p:nvSpPr>
        <p:spPr bwMode="auto">
          <a:xfrm>
            <a:off x="3076755" y="2633932"/>
            <a:ext cx="1588063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err="1">
                <a:cs typeface="Tahoma" pitchFamily="34" charset="0"/>
              </a:rPr>
              <a:t>Dendrogram</a:t>
            </a:r>
            <a:endParaRPr lang="en-US" sz="2000" dirty="0">
              <a:cs typeface="Tahoma" pitchFamily="34" charset="0"/>
            </a:endParaRPr>
          </a:p>
        </p:txBody>
      </p:sp>
      <p:sp>
        <p:nvSpPr>
          <p:cNvPr id="9" name="Line 15"/>
          <p:cNvSpPr>
            <a:spLocks noChangeShapeType="1"/>
          </p:cNvSpPr>
          <p:nvPr/>
        </p:nvSpPr>
        <p:spPr bwMode="auto">
          <a:xfrm flipV="1">
            <a:off x="4753155" y="3776932"/>
            <a:ext cx="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17"/>
          <p:cNvSpPr>
            <a:spLocks noChangeShapeType="1"/>
          </p:cNvSpPr>
          <p:nvPr/>
        </p:nvSpPr>
        <p:spPr bwMode="auto">
          <a:xfrm flipV="1">
            <a:off x="4219755" y="3776932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14"/>
          <p:cNvSpPr>
            <a:spLocks noChangeShapeType="1"/>
          </p:cNvSpPr>
          <p:nvPr/>
        </p:nvSpPr>
        <p:spPr bwMode="auto">
          <a:xfrm flipV="1">
            <a:off x="4219755" y="3776932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3381555" y="4157932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Line 13"/>
          <p:cNvSpPr>
            <a:spLocks noChangeShapeType="1"/>
          </p:cNvSpPr>
          <p:nvPr/>
        </p:nvSpPr>
        <p:spPr bwMode="auto">
          <a:xfrm>
            <a:off x="3381555" y="4157932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14"/>
          <p:cNvSpPr>
            <a:spLocks noChangeShapeType="1"/>
          </p:cNvSpPr>
          <p:nvPr/>
        </p:nvSpPr>
        <p:spPr bwMode="auto">
          <a:xfrm flipV="1">
            <a:off x="3762555" y="4157932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4067355" y="4005532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Line 13"/>
          <p:cNvSpPr>
            <a:spLocks noChangeShapeType="1"/>
          </p:cNvSpPr>
          <p:nvPr/>
        </p:nvSpPr>
        <p:spPr bwMode="auto">
          <a:xfrm>
            <a:off x="4067355" y="4005532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 flipV="1">
            <a:off x="4448355" y="4005532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Line 13"/>
          <p:cNvSpPr>
            <a:spLocks noChangeShapeType="1"/>
          </p:cNvSpPr>
          <p:nvPr/>
        </p:nvSpPr>
        <p:spPr bwMode="auto">
          <a:xfrm>
            <a:off x="2924355" y="3624532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Line 13"/>
          <p:cNvSpPr>
            <a:spLocks noChangeShapeType="1"/>
          </p:cNvSpPr>
          <p:nvPr/>
        </p:nvSpPr>
        <p:spPr bwMode="auto">
          <a:xfrm>
            <a:off x="3533955" y="3624532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924355" y="3624532"/>
            <a:ext cx="60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Line 14"/>
          <p:cNvSpPr>
            <a:spLocks noChangeShapeType="1"/>
          </p:cNvSpPr>
          <p:nvPr/>
        </p:nvSpPr>
        <p:spPr bwMode="auto">
          <a:xfrm flipV="1">
            <a:off x="3229155" y="3395932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Line 14"/>
          <p:cNvSpPr>
            <a:spLocks noChangeShapeType="1"/>
          </p:cNvSpPr>
          <p:nvPr/>
        </p:nvSpPr>
        <p:spPr bwMode="auto">
          <a:xfrm flipV="1">
            <a:off x="4524555" y="3395932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Line 12"/>
          <p:cNvSpPr>
            <a:spLocks noChangeShapeType="1"/>
          </p:cNvSpPr>
          <p:nvPr/>
        </p:nvSpPr>
        <p:spPr bwMode="auto">
          <a:xfrm>
            <a:off x="3229155" y="339593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972355" y="2687808"/>
            <a:ext cx="309443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Divide into two clusters:</a:t>
            </a:r>
          </a:p>
          <a:p>
            <a:r>
              <a:rPr lang="en-US" sz="2000" dirty="0" smtClean="0"/>
              <a:t>{A,B,C,D} and {E,F,G}</a:t>
            </a:r>
          </a:p>
          <a:p>
            <a:endParaRPr lang="en-US" sz="2000" dirty="0" smtClean="0"/>
          </a:p>
          <a:p>
            <a:r>
              <a:rPr lang="en-US" sz="2000" dirty="0" smtClean="0"/>
              <a:t>Divide into three clusters:</a:t>
            </a:r>
          </a:p>
          <a:p>
            <a:r>
              <a:rPr lang="en-US" sz="2000" dirty="0" smtClean="0"/>
              <a:t>{A,B},{C,D},{E,F,G}</a:t>
            </a:r>
          </a:p>
          <a:p>
            <a:endParaRPr lang="en-US" sz="2000" dirty="0" smtClean="0"/>
          </a:p>
          <a:p>
            <a:r>
              <a:rPr lang="en-US" sz="2000" dirty="0" smtClean="0"/>
              <a:t>Etc.</a:t>
            </a:r>
            <a:endParaRPr lang="en-US" sz="2000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2924355" y="3472132"/>
            <a:ext cx="1981200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5286555" y="3700732"/>
            <a:ext cx="0" cy="2286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905555" y="3014932"/>
            <a:ext cx="990600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695755" y="3700732"/>
            <a:ext cx="2590800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4905555" y="3014932"/>
            <a:ext cx="0" cy="4572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286555" y="3929332"/>
            <a:ext cx="609600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5946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DBSCAN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94617"/>
          </a:xfrm>
        </p:spPr>
        <p:txBody>
          <a:bodyPr/>
          <a:lstStyle/>
          <a:p>
            <a:r>
              <a:rPr lang="en-US" b="1" dirty="0"/>
              <a:t>Density-based spatial clustering of applications with noise</a:t>
            </a:r>
            <a:r>
              <a:rPr lang="en-US" dirty="0"/>
              <a:t> (</a:t>
            </a:r>
            <a:r>
              <a:rPr lang="en-US" b="1" dirty="0"/>
              <a:t>DBSCAN</a:t>
            </a:r>
            <a:r>
              <a:rPr lang="en-US" dirty="0" smtClean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7"/>
          <a:stretch/>
        </p:blipFill>
        <p:spPr>
          <a:xfrm>
            <a:off x="4951681" y="2496853"/>
            <a:ext cx="5710567" cy="404677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2760454"/>
            <a:ext cx="3664789" cy="4097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Rule:</a:t>
            </a:r>
          </a:p>
          <a:p>
            <a:pPr lvl="1"/>
            <a:r>
              <a:rPr lang="en-US" dirty="0" smtClean="0"/>
              <a:t>Pick one point, draw a circle with a certain </a:t>
            </a:r>
            <a:r>
              <a:rPr lang="en-US" b="1" dirty="0" smtClean="0">
                <a:solidFill>
                  <a:srgbClr val="FF0000"/>
                </a:solidFill>
              </a:rPr>
              <a:t>Radius</a:t>
            </a:r>
          </a:p>
          <a:p>
            <a:pPr lvl="1"/>
            <a:r>
              <a:rPr lang="en-US" dirty="0" smtClean="0"/>
              <a:t>If the number of points in the circle &gt;= </a:t>
            </a:r>
            <a:r>
              <a:rPr lang="en-US" b="1" dirty="0" err="1" smtClean="0">
                <a:solidFill>
                  <a:srgbClr val="FF0000"/>
                </a:solidFill>
              </a:rPr>
              <a:t>minPts</a:t>
            </a:r>
            <a:r>
              <a:rPr lang="en-US" dirty="0" smtClean="0"/>
              <a:t>, then all these points belong to a same cluster</a:t>
            </a:r>
          </a:p>
          <a:p>
            <a:pPr lvl="1"/>
            <a:r>
              <a:rPr lang="en-US" dirty="0" smtClean="0"/>
              <a:t>Keep scanning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616470" y="4008848"/>
            <a:ext cx="5629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388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DBSCAN Demo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 partition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www.naftaliharris.com</a:t>
            </a:r>
            <a:r>
              <a:rPr lang="en-US" dirty="0"/>
              <a:t>/blog/visualizing-</a:t>
            </a:r>
            <a:r>
              <a:rPr lang="en-US" dirty="0" err="1"/>
              <a:t>dbscan</a:t>
            </a:r>
            <a:r>
              <a:rPr lang="en-US" dirty="0"/>
              <a:t>-clustering/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0998395"/>
              </p:ext>
            </p:extLst>
          </p:nvPr>
        </p:nvGraphicFramePr>
        <p:xfrm>
          <a:off x="3968149" y="1998154"/>
          <a:ext cx="529470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70010"/>
                <a:gridCol w="1259456"/>
                <a:gridCol w="1141562"/>
                <a:gridCol w="1323676"/>
              </a:tblGrid>
              <a:tr h="323674">
                <a:tc>
                  <a:txBody>
                    <a:bodyPr/>
                    <a:lstStyle/>
                    <a:p>
                      <a:r>
                        <a:rPr lang="en-US" dirty="0" smtClean="0"/>
                        <a:t>membership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cluster3</a:t>
                      </a:r>
                      <a:endParaRPr lang="en-US" dirty="0"/>
                    </a:p>
                  </a:txBody>
                  <a:tcPr/>
                </a:tc>
              </a:tr>
              <a:tr h="323674">
                <a:tc>
                  <a:txBody>
                    <a:bodyPr/>
                    <a:lstStyle/>
                    <a:p>
                      <a:r>
                        <a:rPr lang="en-US" dirty="0" smtClean="0"/>
                        <a:t>point1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674">
                <a:tc>
                  <a:txBody>
                    <a:bodyPr/>
                    <a:lstStyle/>
                    <a:p>
                      <a:r>
                        <a:rPr lang="en-US" dirty="0" smtClean="0"/>
                        <a:t>point2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9634"/>
            <a:ext cx="10515600" cy="1325563"/>
          </a:xfrm>
        </p:spPr>
        <p:txBody>
          <a:bodyPr/>
          <a:lstStyle/>
          <a:p>
            <a:r>
              <a:rPr lang="en-US" dirty="0" smtClean="0"/>
              <a:t>DBSCAN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low speed event from heat map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09988"/>
              </p:ext>
            </p:extLst>
          </p:nvPr>
        </p:nvGraphicFramePr>
        <p:xfrm>
          <a:off x="1583426" y="2790005"/>
          <a:ext cx="3657600" cy="2926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"/>
                <a:gridCol w="365760"/>
                <a:gridCol w="365760"/>
                <a:gridCol w="365760"/>
                <a:gridCol w="365760"/>
                <a:gridCol w="365760"/>
                <a:gridCol w="365760"/>
                <a:gridCol w="365760"/>
                <a:gridCol w="365760"/>
                <a:gridCol w="365760"/>
              </a:tblGrid>
              <a:tr h="3657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3187940" y="4761781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761651" y="4761781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188898" y="4378541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402936" y="3614468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10534" y="3641825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802865" y="3232705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547374" y="4761781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547374" y="5086709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187940" y="3300279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906808" y="4761781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906808" y="4378541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248989" y="4378541"/>
            <a:ext cx="107352" cy="13514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870870" y="4001629"/>
            <a:ext cx="928535" cy="85622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94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14438"/>
            <a:ext cx="9144000" cy="2387600"/>
          </a:xfrm>
        </p:spPr>
        <p:txBody>
          <a:bodyPr/>
          <a:lstStyle/>
          <a:p>
            <a:r>
              <a:rPr lang="en-US" dirty="0" smtClean="0"/>
              <a:t>Basic Lane Detection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By Image Processing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6155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HOT TOPIC: Self-Driving Car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05167"/>
          </a:xfrm>
        </p:spPr>
        <p:txBody>
          <a:bodyPr/>
          <a:lstStyle/>
          <a:p>
            <a:r>
              <a:rPr lang="en-US" dirty="0" smtClean="0"/>
              <a:t>Level 0 – 4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2892424"/>
            <a:ext cx="10515600" cy="3005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smtClean="0"/>
              <a:t>free your feet</a:t>
            </a:r>
          </a:p>
          <a:p>
            <a:r>
              <a:rPr lang="en-US" dirty="0" smtClean="0"/>
              <a:t>free your hands</a:t>
            </a:r>
          </a:p>
          <a:p>
            <a:r>
              <a:rPr lang="en-US" dirty="0" smtClean="0"/>
              <a:t>free your eyes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87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Self-Driving Car sample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2877"/>
            <a:ext cx="10515600" cy="4626934"/>
          </a:xfrm>
        </p:spPr>
        <p:txBody>
          <a:bodyPr/>
          <a:lstStyle/>
          <a:p>
            <a:r>
              <a:rPr lang="en-US" dirty="0" smtClean="0"/>
              <a:t>Keep in lane (lane detection)</a:t>
            </a:r>
          </a:p>
          <a:p>
            <a:endParaRPr lang="en-US" dirty="0" smtClean="0"/>
          </a:p>
          <a:p>
            <a:r>
              <a:rPr lang="en-US" dirty="0" smtClean="0"/>
              <a:t>Object detection (vehicle, traffic signs, pedestrian)</a:t>
            </a:r>
          </a:p>
          <a:p>
            <a:endParaRPr lang="en-US" dirty="0" smtClean="0"/>
          </a:p>
          <a:p>
            <a:r>
              <a:rPr lang="en-US" dirty="0" smtClean="0"/>
              <a:t>Object tracking</a:t>
            </a:r>
          </a:p>
          <a:p>
            <a:endParaRPr lang="en-US" dirty="0"/>
          </a:p>
          <a:p>
            <a:r>
              <a:rPr lang="en-US" dirty="0" smtClean="0"/>
              <a:t>Path planning</a:t>
            </a:r>
          </a:p>
          <a:p>
            <a:endParaRPr lang="en-US" dirty="0"/>
          </a:p>
          <a:p>
            <a:r>
              <a:rPr lang="en-US" dirty="0" smtClean="0"/>
              <a:t>Control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847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Sensors on self-driving car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227" y="1690688"/>
            <a:ext cx="5672945" cy="4665600"/>
          </a:xfrm>
        </p:spPr>
      </p:pic>
    </p:spTree>
    <p:extLst>
      <p:ext uri="{BB962C8B-B14F-4D97-AF65-F5344CB8AC3E}">
        <p14:creationId xmlns:p14="http://schemas.microsoft.com/office/powerpoint/2010/main" val="1068310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lane detection</a:t>
            </a:r>
            <a:endParaRPr lang="en-US" dirty="0"/>
          </a:p>
        </p:txBody>
      </p:sp>
      <p:pic>
        <p:nvPicPr>
          <p:cNvPr id="4" name="yellow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38630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start from an 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Image is a matrix</a:t>
            </a:r>
          </a:p>
          <a:p>
            <a:r>
              <a:rPr lang="en-US" dirty="0" smtClean="0"/>
              <a:t>Pixel intensities are its values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fundamental calculation on matrix: Convolution</a:t>
            </a:r>
          </a:p>
          <a:p>
            <a:r>
              <a:rPr lang="en-US" dirty="0"/>
              <a:t>Demo: http://</a:t>
            </a:r>
            <a:r>
              <a:rPr lang="en-US" dirty="0" err="1"/>
              <a:t>setosa.io</a:t>
            </a:r>
            <a:r>
              <a:rPr lang="en-US" dirty="0"/>
              <a:t>/</a:t>
            </a:r>
            <a:r>
              <a:rPr lang="en-US" dirty="0" err="1"/>
              <a:t>ev</a:t>
            </a:r>
            <a:r>
              <a:rPr lang="en-US" dirty="0"/>
              <a:t>/image-kernels/</a:t>
            </a:r>
          </a:p>
        </p:txBody>
      </p:sp>
    </p:spTree>
    <p:extLst>
      <p:ext uri="{BB962C8B-B14F-4D97-AF65-F5344CB8AC3E}">
        <p14:creationId xmlns:p14="http://schemas.microsoft.com/office/powerpoint/2010/main" val="975132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Example - </a:t>
            </a:r>
            <a:r>
              <a:rPr lang="en-US" dirty="0" err="1" smtClean="0"/>
              <a:t>Kmeans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551" y="1690688"/>
            <a:ext cx="4152123" cy="416612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26" y="1690688"/>
            <a:ext cx="4163317" cy="416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39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lane detection by Image processing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176" y="3179552"/>
            <a:ext cx="5028743" cy="28416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162346"/>
            <a:ext cx="5118339" cy="285889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8200" y="2250454"/>
            <a:ext cx="5986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Step 1 convert input image to gray scale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72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lane detection by Image processing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352081"/>
            <a:ext cx="5056644" cy="28244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350895"/>
            <a:ext cx="5043577" cy="28256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8200" y="2122098"/>
            <a:ext cx="41522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Step2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increase the contrast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28361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lane detection by Image processing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14" y="2688566"/>
            <a:ext cx="5209551" cy="29186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918" y="2688565"/>
            <a:ext cx="5180882" cy="295605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07698" y="2004960"/>
            <a:ext cx="70950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Step 3: blur/smooth the image to remove noise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7723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lane detection by Image processing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3073638"/>
            <a:ext cx="4958752" cy="28293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801" y="3073637"/>
            <a:ext cx="5033273" cy="282649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59457" y="2329132"/>
            <a:ext cx="63171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Step 4 detect edges (canny edge detector)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1545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lane detection by Image processing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79079"/>
            <a:ext cx="5234796" cy="29396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070" y="2979079"/>
            <a:ext cx="5074729" cy="286501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9457" y="2329132"/>
            <a:ext cx="7474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Step 5 remove things outside the area of interest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2719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Hough Transform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Demo: </a:t>
            </a:r>
            <a:r>
              <a:rPr lang="en-US" dirty="0">
                <a:hlinkClick r:id="rId2"/>
              </a:rPr>
              <a:t>http://liquify.eu/project/HoughTransform/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38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lane detection by Image processing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244" y="2939211"/>
            <a:ext cx="5393518" cy="297851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18" y="2939211"/>
            <a:ext cx="5275765" cy="29785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59457" y="2329132"/>
            <a:ext cx="6179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Step 6 line detection by Hough transform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3788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lane detection by Image processing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61" y="2977475"/>
            <a:ext cx="5572424" cy="307730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658" y="2977474"/>
            <a:ext cx="5467134" cy="307730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59457" y="2329132"/>
            <a:ext cx="44777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Step 7 fit line and extrapolate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2451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lane detection by Image processing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50" y="3255109"/>
            <a:ext cx="5190154" cy="29214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3255109"/>
            <a:ext cx="5193607" cy="292140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59457" y="2329132"/>
            <a:ext cx="49489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Step 8 draw it back on the image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1613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lane detection</a:t>
            </a:r>
            <a:endParaRPr lang="en-US" dirty="0"/>
          </a:p>
        </p:txBody>
      </p:sp>
      <p:pic>
        <p:nvPicPr>
          <p:cNvPr id="4" name="yellow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559752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Example - </a:t>
            </a:r>
            <a:r>
              <a:rPr lang="en-US" dirty="0" err="1" smtClean="0"/>
              <a:t>Kmeans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58" y="1690688"/>
            <a:ext cx="4654039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109" y="1690688"/>
            <a:ext cx="5070176" cy="430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424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Keep in Lane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11869"/>
          </a:xfrm>
        </p:spPr>
        <p:txBody>
          <a:bodyPr>
            <a:normAutofit/>
          </a:bodyPr>
          <a:lstStyle/>
          <a:p>
            <a:r>
              <a:rPr lang="en-US" dirty="0" smtClean="0"/>
              <a:t>Directly map:</a:t>
            </a:r>
          </a:p>
          <a:p>
            <a:r>
              <a:rPr lang="en-US" dirty="0" smtClean="0"/>
              <a:t>Detected lane orientation – steering angle</a:t>
            </a:r>
          </a:p>
          <a:p>
            <a:endParaRPr lang="en-US" dirty="0" smtClean="0"/>
          </a:p>
          <a:p>
            <a:r>
              <a:rPr lang="en-US" dirty="0" smtClean="0"/>
              <a:t>Leaning a mapping function:</a:t>
            </a:r>
          </a:p>
          <a:p>
            <a:r>
              <a:rPr lang="en-US" dirty="0" smtClean="0"/>
              <a:t>Characteristic of the detected lane – steering angle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5187052"/>
            <a:ext cx="10515600" cy="917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Basic lane detection – only detect straight lines.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66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Lane </a:t>
            </a:r>
            <a:r>
              <a:rPr lang="en-US" dirty="0"/>
              <a:t>D</a:t>
            </a:r>
            <a:r>
              <a:rPr lang="en-US" dirty="0" smtClean="0"/>
              <a:t>etection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83" y="1884373"/>
            <a:ext cx="4085538" cy="231966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587" y="1885635"/>
            <a:ext cx="4204742" cy="233476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83" y="4309667"/>
            <a:ext cx="4219634" cy="23526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862" y="4331251"/>
            <a:ext cx="4176466" cy="2331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05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140" y="221111"/>
            <a:ext cx="7512400" cy="6325660"/>
          </a:xfrm>
        </p:spPr>
      </p:pic>
    </p:spTree>
    <p:extLst>
      <p:ext uri="{BB962C8B-B14F-4D97-AF65-F5344CB8AC3E}">
        <p14:creationId xmlns:p14="http://schemas.microsoft.com/office/powerpoint/2010/main" val="2463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</a:t>
            </a:r>
            <a:r>
              <a:rPr lang="en-US" dirty="0"/>
              <a:t>L</a:t>
            </a:r>
            <a:r>
              <a:rPr lang="en-US" dirty="0" smtClean="0"/>
              <a:t>ane Detection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3102827"/>
            <a:ext cx="5110113" cy="281489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489" y="3102827"/>
            <a:ext cx="4945091" cy="275699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66159" y="2225616"/>
            <a:ext cx="4870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Step N: create binary bird’s view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3679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</a:t>
            </a:r>
            <a:r>
              <a:rPr lang="en-US" dirty="0"/>
              <a:t>L</a:t>
            </a:r>
            <a:r>
              <a:rPr lang="en-US" dirty="0" smtClean="0"/>
              <a:t>ane Detection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373" y="2791355"/>
            <a:ext cx="5329098" cy="29710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184" y="2642811"/>
            <a:ext cx="5410616" cy="311963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8200" y="1979411"/>
            <a:ext cx="7621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Step N+1: remove things outside of area of interest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7402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</a:t>
            </a:r>
            <a:r>
              <a:rPr lang="en-US" dirty="0"/>
              <a:t>L</a:t>
            </a:r>
            <a:r>
              <a:rPr lang="en-US" dirty="0" smtClean="0"/>
              <a:t>ane Detection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748" y="1965819"/>
            <a:ext cx="3852646" cy="22213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748" y="4336449"/>
            <a:ext cx="3852646" cy="22720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078" y="4187164"/>
            <a:ext cx="3962641" cy="23551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96000" y="1794116"/>
            <a:ext cx="46755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 N+2: bottom-up scan to find all 	lane points</a:t>
            </a:r>
          </a:p>
          <a:p>
            <a:r>
              <a:rPr lang="en-US" sz="2400" dirty="0" smtClean="0"/>
              <a:t>Step N+3: use detected points to fit 	a poly line</a:t>
            </a:r>
          </a:p>
          <a:p>
            <a:r>
              <a:rPr lang="en-US" sz="2400" dirty="0" smtClean="0"/>
              <a:t>Step N+4: use the fitted poly line to 	calculate lane orientation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712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</a:t>
            </a:r>
            <a:r>
              <a:rPr lang="en-US" dirty="0"/>
              <a:t>L</a:t>
            </a:r>
            <a:r>
              <a:rPr lang="en-US" dirty="0" smtClean="0"/>
              <a:t>ane Detection</a:t>
            </a:r>
            <a:endParaRPr lang="en-US" dirty="0"/>
          </a:p>
        </p:txBody>
      </p:sp>
      <p:pic>
        <p:nvPicPr>
          <p:cNvPr id="9" name="cars_project_video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081091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Keep in lane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464279" y="2812211"/>
            <a:ext cx="7263442" cy="172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38200" y="2550601"/>
            <a:ext cx="1076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Image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9969260" y="2581378"/>
            <a:ext cx="19641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Steering angle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685547" y="2319768"/>
            <a:ext cx="6820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Image processing – lane lines – hand-crafted features</a:t>
            </a:r>
            <a:endParaRPr lang="en-US" sz="2400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2464278" y="5569788"/>
            <a:ext cx="7263442" cy="172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38199" y="5308178"/>
            <a:ext cx="1076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Image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9969259" y="5338955"/>
            <a:ext cx="19641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Steering angle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5197903" y="5060092"/>
            <a:ext cx="1487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Deep ANN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4580523" y="5979633"/>
            <a:ext cx="272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End-to-end learning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8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Example - DBSCAN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245" y="1811547"/>
            <a:ext cx="4720755" cy="438485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467" y="1845064"/>
            <a:ext cx="4729333" cy="4351338"/>
          </a:xfrm>
        </p:spPr>
      </p:pic>
    </p:spTree>
    <p:extLst>
      <p:ext uri="{BB962C8B-B14F-4D97-AF65-F5344CB8AC3E}">
        <p14:creationId xmlns:p14="http://schemas.microsoft.com/office/powerpoint/2010/main" val="195906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Clustering as an optimization problem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89298"/>
            <a:ext cx="7529423" cy="247648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Goal : </a:t>
            </a:r>
            <a:r>
              <a:rPr lang="en-US" dirty="0">
                <a:solidFill>
                  <a:srgbClr val="222222"/>
                </a:solidFill>
                <a:latin typeface="Arial" charset="0"/>
              </a:rPr>
              <a:t>minimize </a:t>
            </a:r>
            <a:r>
              <a:rPr lang="en-US" dirty="0" smtClean="0">
                <a:solidFill>
                  <a:srgbClr val="222222"/>
                </a:solidFill>
                <a:latin typeface="Arial" charset="0"/>
              </a:rPr>
              <a:t>the total </a:t>
            </a:r>
            <a:r>
              <a:rPr lang="en-US" dirty="0">
                <a:solidFill>
                  <a:srgbClr val="222222"/>
                </a:solidFill>
                <a:latin typeface="Arial" charset="0"/>
              </a:rPr>
              <a:t>within-cluster </a:t>
            </a:r>
            <a:r>
              <a:rPr lang="en-US" dirty="0" smtClean="0">
                <a:solidFill>
                  <a:srgbClr val="222222"/>
                </a:solidFill>
                <a:latin typeface="Arial" charset="0"/>
              </a:rPr>
              <a:t>distances</a:t>
            </a:r>
          </a:p>
          <a:p>
            <a:pPr lvl="1"/>
            <a:r>
              <a:rPr lang="en-US" dirty="0" smtClean="0">
                <a:solidFill>
                  <a:srgbClr val="222222"/>
                </a:solidFill>
                <a:latin typeface="Arial" charset="0"/>
              </a:rPr>
              <a:t>Within-cluster sum squares (WCSS)</a:t>
            </a:r>
            <a:endParaRPr lang="en-US" dirty="0">
              <a:solidFill>
                <a:srgbClr val="222222"/>
              </a:solidFill>
              <a:latin typeface="Arial" charset="0"/>
            </a:endParaRPr>
          </a:p>
          <a:p>
            <a:pPr lvl="1"/>
            <a:endParaRPr lang="en-US" dirty="0"/>
          </a:p>
          <a:p>
            <a:r>
              <a:rPr lang="en-US" dirty="0" smtClean="0"/>
              <a:t>Mathematically: find centroids C and partition y so that: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623" y="2096375"/>
            <a:ext cx="3251629" cy="32625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62" y="4145523"/>
            <a:ext cx="4936064" cy="121344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963430" y="5624118"/>
            <a:ext cx="35759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minimize WCSS(</a:t>
            </a:r>
            <a:r>
              <a:rPr lang="en-US" sz="3200" b="1" dirty="0" err="1">
                <a:solidFill>
                  <a:srgbClr val="FF0000"/>
                </a:solidFill>
              </a:rPr>
              <a:t>C,y</a:t>
            </a:r>
            <a:r>
              <a:rPr lang="en-US" sz="3200" b="1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586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Optimizing method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3018"/>
          </a:xfrm>
        </p:spPr>
        <p:txBody>
          <a:bodyPr/>
          <a:lstStyle/>
          <a:p>
            <a:r>
              <a:rPr lang="en-US" dirty="0" smtClean="0"/>
              <a:t>Minimize d(</a:t>
            </a:r>
            <a:r>
              <a:rPr lang="en-US" dirty="0" err="1" smtClean="0"/>
              <a:t>y,C</a:t>
            </a:r>
            <a:r>
              <a:rPr lang="en-US" dirty="0" smtClean="0"/>
              <a:t>)</a:t>
            </a:r>
            <a:endParaRPr lang="en-US" dirty="0" smtClean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2233" y="655401"/>
            <a:ext cx="2967487" cy="297749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8199" y="2533580"/>
            <a:ext cx="668403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sz="2400" dirty="0"/>
              <a:t>Initialize </a:t>
            </a:r>
            <a:r>
              <a:rPr lang="en-US" sz="2400" dirty="0" smtClean="0"/>
              <a:t>C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838199" y="6273104"/>
            <a:ext cx="77127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stanford.edu</a:t>
            </a:r>
            <a:r>
              <a:rPr lang="en-US" dirty="0"/>
              <a:t>/class/ee103/visualizations/</a:t>
            </a:r>
            <a:r>
              <a:rPr lang="en-US" dirty="0" err="1"/>
              <a:t>kmeans</a:t>
            </a:r>
            <a:r>
              <a:rPr lang="en-US" dirty="0"/>
              <a:t>/</a:t>
            </a:r>
            <a:r>
              <a:rPr lang="en-US" dirty="0" err="1"/>
              <a:t>kmeans.html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198" y="3632898"/>
            <a:ext cx="81335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Keep C unchanged, optimize y 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199" y="4783881"/>
            <a:ext cx="790823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Keep y unchanged, optimize C</a:t>
            </a:r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93913" y="4091000"/>
            <a:ext cx="83886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/>
              <a:t>Assign each point to its closest centroid (assignment step)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993913" y="5291712"/>
            <a:ext cx="78585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/>
              <a:t>Move centroid to the center of the cluster (update step)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59304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Usage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4956" y="1932227"/>
            <a:ext cx="4976004" cy="3918205"/>
          </a:xfrm>
        </p:spPr>
        <p:txBody>
          <a:bodyPr/>
          <a:lstStyle/>
          <a:p>
            <a:r>
              <a:rPr lang="en-US" dirty="0" smtClean="0"/>
              <a:t>Sensitive to initialization </a:t>
            </a:r>
            <a:endParaRPr lang="en-US" dirty="0" smtClean="0">
              <a:solidFill>
                <a:srgbClr val="222222"/>
              </a:solidFill>
              <a:latin typeface="Arial" charset="0"/>
            </a:endParaRPr>
          </a:p>
          <a:p>
            <a:pPr lvl="1"/>
            <a:r>
              <a:rPr lang="en-US" dirty="0">
                <a:hlinkClick r:id="rId2"/>
              </a:rPr>
              <a:t>https://www.naftaliharris.com/blog/visualizing-k-means-clustering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Manually choose number of clusters (k)</a:t>
            </a:r>
          </a:p>
          <a:p>
            <a:pPr lvl="1"/>
            <a:r>
              <a:rPr lang="en-US" dirty="0" smtClean="0"/>
              <a:t>What is the value of K that gives you the min WCSS?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715" y="1690688"/>
            <a:ext cx="5666085" cy="485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88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3821</TotalTime>
  <Words>905</Words>
  <Application>Microsoft Macintosh PowerPoint</Application>
  <PresentationFormat>Widescreen</PresentationFormat>
  <Paragraphs>301</Paragraphs>
  <Slides>57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5" baseType="lpstr">
      <vt:lpstr>Calibri</vt:lpstr>
      <vt:lpstr>Calibri Light</vt:lpstr>
      <vt:lpstr>CMSS10</vt:lpstr>
      <vt:lpstr>Tahoma</vt:lpstr>
      <vt:lpstr>Times New Roman</vt:lpstr>
      <vt:lpstr>宋体</vt:lpstr>
      <vt:lpstr>Arial</vt:lpstr>
      <vt:lpstr>Office Theme</vt:lpstr>
      <vt:lpstr>Machine learning</vt:lpstr>
      <vt:lpstr>Supervised learning vs unsupervised learning</vt:lpstr>
      <vt:lpstr>What is Clustering?</vt:lpstr>
      <vt:lpstr>Clustering Example - Kmeans</vt:lpstr>
      <vt:lpstr>Clustering Example - Kmeans</vt:lpstr>
      <vt:lpstr>Clustering Example - DBSCAN</vt:lpstr>
      <vt:lpstr>K-Means Clustering as an optimization problem </vt:lpstr>
      <vt:lpstr>Optimizing method </vt:lpstr>
      <vt:lpstr>K-Means Usage</vt:lpstr>
      <vt:lpstr>K-Means Variants</vt:lpstr>
      <vt:lpstr>K-means/clustering Applications </vt:lpstr>
      <vt:lpstr>Hard partition vs. Soft/fuzzy partition</vt:lpstr>
      <vt:lpstr>K-Means</vt:lpstr>
      <vt:lpstr>K-medoids</vt:lpstr>
      <vt:lpstr>Fuzzy C-means</vt:lpstr>
      <vt:lpstr>Gustafson-Kessel</vt:lpstr>
      <vt:lpstr>FCM (left) vs. GK (right)</vt:lpstr>
      <vt:lpstr>Gath-Geva</vt:lpstr>
      <vt:lpstr>Cluster by rule-based scanning </vt:lpstr>
      <vt:lpstr>Single-link</vt:lpstr>
      <vt:lpstr>Single-link</vt:lpstr>
      <vt:lpstr>Single-link</vt:lpstr>
      <vt:lpstr>Single-link</vt:lpstr>
      <vt:lpstr>Single-link</vt:lpstr>
      <vt:lpstr>Complete-link</vt:lpstr>
      <vt:lpstr>Complete-link</vt:lpstr>
      <vt:lpstr>Complete-link</vt:lpstr>
      <vt:lpstr>Complete-link</vt:lpstr>
      <vt:lpstr>Complete-link</vt:lpstr>
      <vt:lpstr>Complete-link</vt:lpstr>
      <vt:lpstr>DBSCAN</vt:lpstr>
      <vt:lpstr>DBSCAN Demo</vt:lpstr>
      <vt:lpstr>DBSCAN application</vt:lpstr>
      <vt:lpstr>Basic Lane Detection</vt:lpstr>
      <vt:lpstr>HOT TOPIC: Self-Driving Car</vt:lpstr>
      <vt:lpstr>Self-Driving Car sample tasks</vt:lpstr>
      <vt:lpstr>Sensors on self-driving car</vt:lpstr>
      <vt:lpstr>Basic lane detection</vt:lpstr>
      <vt:lpstr>Everything start from an image</vt:lpstr>
      <vt:lpstr>Basic lane detection by Image processing</vt:lpstr>
      <vt:lpstr>Basic lane detection by Image processing</vt:lpstr>
      <vt:lpstr>Basic lane detection by Image processing</vt:lpstr>
      <vt:lpstr>Basic lane detection by Image processing</vt:lpstr>
      <vt:lpstr>Basic lane detection by Image processing</vt:lpstr>
      <vt:lpstr>Hough Transform</vt:lpstr>
      <vt:lpstr>Basic lane detection by Image processing</vt:lpstr>
      <vt:lpstr>Basic lane detection by Image processing</vt:lpstr>
      <vt:lpstr>Basic lane detection by Image processing</vt:lpstr>
      <vt:lpstr>Basic lane detection</vt:lpstr>
      <vt:lpstr>Keep in Lane</vt:lpstr>
      <vt:lpstr>Advanced Lane Detection</vt:lpstr>
      <vt:lpstr>PowerPoint Presentation</vt:lpstr>
      <vt:lpstr>Advanced Lane Detection</vt:lpstr>
      <vt:lpstr>Advanced Lane Detection</vt:lpstr>
      <vt:lpstr>Advanced Lane Detection</vt:lpstr>
      <vt:lpstr>Advanced Lane Detection</vt:lpstr>
      <vt:lpstr>Keep in lane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Shuo Wang</dc:creator>
  <cp:lastModifiedBy>Shuo Wang</cp:lastModifiedBy>
  <cp:revision>167</cp:revision>
  <dcterms:created xsi:type="dcterms:W3CDTF">2017-02-08T17:45:24Z</dcterms:created>
  <dcterms:modified xsi:type="dcterms:W3CDTF">2017-04-21T14:21:56Z</dcterms:modified>
</cp:coreProperties>
</file>

<file path=docProps/thumbnail.jpeg>
</file>